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4" r:id="rId1"/>
  </p:sldMasterIdLst>
  <p:notesMasterIdLst>
    <p:notesMasterId r:id="rId15"/>
  </p:notesMasterIdLst>
  <p:sldIdLst>
    <p:sldId id="256" r:id="rId2"/>
    <p:sldId id="257" r:id="rId3"/>
    <p:sldId id="271" r:id="rId4"/>
    <p:sldId id="260" r:id="rId5"/>
    <p:sldId id="268" r:id="rId6"/>
    <p:sldId id="274" r:id="rId7"/>
    <p:sldId id="273" r:id="rId8"/>
    <p:sldId id="265" r:id="rId9"/>
    <p:sldId id="266" r:id="rId10"/>
    <p:sldId id="267" r:id="rId11"/>
    <p:sldId id="269" r:id="rId12"/>
    <p:sldId id="263"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855633"/>
    <a:srgbClr val="AB90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2093" autoAdjust="0"/>
  </p:normalViewPr>
  <p:slideViewPr>
    <p:cSldViewPr snapToGrid="0">
      <p:cViewPr varScale="1">
        <p:scale>
          <a:sx n="134" d="100"/>
          <a:sy n="134" d="100"/>
        </p:scale>
        <p:origin x="1188" y="114"/>
      </p:cViewPr>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14C8B2-3051-4665-8454-1DFD2CA6962D}" type="doc">
      <dgm:prSet loTypeId="urn:microsoft.com/office/officeart/2005/8/layout/hProcess4" loCatId="process" qsTypeId="urn:microsoft.com/office/officeart/2005/8/quickstyle/simple3" qsCatId="simple" csTypeId="urn:microsoft.com/office/officeart/2005/8/colors/accent0_3" csCatId="mainScheme" phldr="1"/>
      <dgm:spPr/>
      <dgm:t>
        <a:bodyPr/>
        <a:lstStyle/>
        <a:p>
          <a:endParaRPr lang="en-US"/>
        </a:p>
      </dgm:t>
    </dgm:pt>
    <dgm:pt modelId="{51306E0E-0313-4F9B-9874-8AB18C5B683C}">
      <dgm:prSet phldrT="[Text]"/>
      <dgm:spPr/>
      <dgm:t>
        <a:bodyPr/>
        <a:lstStyle/>
        <a:p>
          <a:r>
            <a:rPr lang="en-US" dirty="0"/>
            <a:t>Enter</a:t>
          </a:r>
        </a:p>
      </dgm:t>
    </dgm:pt>
    <dgm:pt modelId="{ADC5F78A-648B-4D6C-A335-541EB9521F36}" type="parTrans" cxnId="{802B7E35-B97B-4C83-9299-881CBB38DCD5}">
      <dgm:prSet/>
      <dgm:spPr/>
      <dgm:t>
        <a:bodyPr/>
        <a:lstStyle/>
        <a:p>
          <a:endParaRPr lang="en-US"/>
        </a:p>
      </dgm:t>
    </dgm:pt>
    <dgm:pt modelId="{6B7A1321-4A3E-4A66-A793-DB51F03ADB83}" type="sibTrans" cxnId="{802B7E35-B97B-4C83-9299-881CBB38DCD5}">
      <dgm:prSet/>
      <dgm:spPr/>
      <dgm:t>
        <a:bodyPr/>
        <a:lstStyle/>
        <a:p>
          <a:endParaRPr lang="en-US"/>
        </a:p>
      </dgm:t>
    </dgm:pt>
    <dgm:pt modelId="{12AA1CC6-385C-43E2-B54D-A08ED6A80D6E}">
      <dgm:prSet phldrT="[Text]"/>
      <dgm:spPr/>
      <dgm:t>
        <a:bodyPr/>
        <a:lstStyle/>
        <a:p>
          <a:r>
            <a:rPr lang="en-US" dirty="0"/>
            <a:t>You enter, looking to find an object </a:t>
          </a:r>
        </a:p>
      </dgm:t>
    </dgm:pt>
    <dgm:pt modelId="{1AE4C223-41EB-4B4F-B3B2-C93E9ACE271B}" type="parTrans" cxnId="{19CCAE98-7FBD-4F80-9FAB-0D2EE8487127}">
      <dgm:prSet/>
      <dgm:spPr/>
      <dgm:t>
        <a:bodyPr/>
        <a:lstStyle/>
        <a:p>
          <a:endParaRPr lang="en-US"/>
        </a:p>
      </dgm:t>
    </dgm:pt>
    <dgm:pt modelId="{69AB58FA-21BC-4598-BB22-EC7806410C0F}" type="sibTrans" cxnId="{19CCAE98-7FBD-4F80-9FAB-0D2EE8487127}">
      <dgm:prSet/>
      <dgm:spPr/>
      <dgm:t>
        <a:bodyPr/>
        <a:lstStyle/>
        <a:p>
          <a:endParaRPr lang="en-US"/>
        </a:p>
      </dgm:t>
    </dgm:pt>
    <dgm:pt modelId="{1B5EAD32-C8BA-4C27-A9E1-EEA87AA8F0FF}">
      <dgm:prSet phldrT="[Text]"/>
      <dgm:spPr/>
      <dgm:t>
        <a:bodyPr/>
        <a:lstStyle/>
        <a:p>
          <a:r>
            <a:rPr lang="en-US" dirty="0"/>
            <a:t>Hide</a:t>
          </a:r>
        </a:p>
      </dgm:t>
    </dgm:pt>
    <dgm:pt modelId="{B2B8A596-5C5F-4CF8-919E-3C609CC43A69}" type="parTrans" cxnId="{0A075A79-9FB2-48AA-A42D-52D9BE31D477}">
      <dgm:prSet/>
      <dgm:spPr/>
      <dgm:t>
        <a:bodyPr/>
        <a:lstStyle/>
        <a:p>
          <a:endParaRPr lang="en-US"/>
        </a:p>
      </dgm:t>
    </dgm:pt>
    <dgm:pt modelId="{FB4C1B0A-959F-45A0-8D39-C70ED171D23E}" type="sibTrans" cxnId="{0A075A79-9FB2-48AA-A42D-52D9BE31D477}">
      <dgm:prSet/>
      <dgm:spPr/>
      <dgm:t>
        <a:bodyPr/>
        <a:lstStyle/>
        <a:p>
          <a:endParaRPr lang="en-US"/>
        </a:p>
      </dgm:t>
    </dgm:pt>
    <dgm:pt modelId="{E11EAA2F-904F-43F4-9206-CC633DCF32F6}">
      <dgm:prSet phldrT="[Text]"/>
      <dgm:spPr/>
      <dgm:t>
        <a:bodyPr/>
        <a:lstStyle/>
        <a:p>
          <a:r>
            <a:rPr lang="en-US" dirty="0" err="1"/>
            <a:t>Realising</a:t>
          </a:r>
          <a:r>
            <a:rPr lang="en-US" dirty="0"/>
            <a:t> the monster is here, you hide into the environment to get around. </a:t>
          </a:r>
        </a:p>
      </dgm:t>
    </dgm:pt>
    <dgm:pt modelId="{0348739F-11F5-4397-AF45-408C3F7C2B38}" type="parTrans" cxnId="{F5C1A747-0DAA-4E7F-B6A3-590735533E45}">
      <dgm:prSet/>
      <dgm:spPr/>
      <dgm:t>
        <a:bodyPr/>
        <a:lstStyle/>
        <a:p>
          <a:endParaRPr lang="en-US"/>
        </a:p>
      </dgm:t>
    </dgm:pt>
    <dgm:pt modelId="{300565A1-A215-4849-A8BE-2FE06467026B}" type="sibTrans" cxnId="{F5C1A747-0DAA-4E7F-B6A3-590735533E45}">
      <dgm:prSet/>
      <dgm:spPr/>
      <dgm:t>
        <a:bodyPr/>
        <a:lstStyle/>
        <a:p>
          <a:endParaRPr lang="en-US"/>
        </a:p>
      </dgm:t>
    </dgm:pt>
    <dgm:pt modelId="{DBD2F00F-74A6-4F6D-9B0E-8CB9F7578185}">
      <dgm:prSet phldrT="[Text]"/>
      <dgm:spPr/>
      <dgm:t>
        <a:bodyPr/>
        <a:lstStyle/>
        <a:p>
          <a:r>
            <a:rPr lang="en-US" dirty="0"/>
            <a:t>Run</a:t>
          </a:r>
        </a:p>
      </dgm:t>
    </dgm:pt>
    <dgm:pt modelId="{38D358EA-2D78-4F0C-863B-5D06518FF1B0}" type="parTrans" cxnId="{FC7A2C39-3BCF-467B-845F-F35CCF46F589}">
      <dgm:prSet/>
      <dgm:spPr/>
      <dgm:t>
        <a:bodyPr/>
        <a:lstStyle/>
        <a:p>
          <a:endParaRPr lang="en-US"/>
        </a:p>
      </dgm:t>
    </dgm:pt>
    <dgm:pt modelId="{5DFDF621-42C0-464A-B07F-93E12C7FF999}" type="sibTrans" cxnId="{FC7A2C39-3BCF-467B-845F-F35CCF46F589}">
      <dgm:prSet/>
      <dgm:spPr/>
      <dgm:t>
        <a:bodyPr/>
        <a:lstStyle/>
        <a:p>
          <a:endParaRPr lang="en-US"/>
        </a:p>
      </dgm:t>
    </dgm:pt>
    <dgm:pt modelId="{4F2FBA65-9CE4-463F-B451-CD7C49749761}">
      <dgm:prSet phldrT="[Text]"/>
      <dgm:spPr/>
      <dgm:t>
        <a:bodyPr/>
        <a:lstStyle/>
        <a:p>
          <a:r>
            <a:rPr lang="en-US" dirty="0"/>
            <a:t>Once collecting the item, you hide and run in order to escape the room. </a:t>
          </a:r>
        </a:p>
      </dgm:t>
    </dgm:pt>
    <dgm:pt modelId="{31F2D784-97AC-4106-814B-49E8DD5BD1C6}" type="parTrans" cxnId="{63075FBF-3095-4445-97B4-1FF0EA12D78F}">
      <dgm:prSet/>
      <dgm:spPr/>
      <dgm:t>
        <a:bodyPr/>
        <a:lstStyle/>
        <a:p>
          <a:endParaRPr lang="en-US"/>
        </a:p>
      </dgm:t>
    </dgm:pt>
    <dgm:pt modelId="{58376948-5476-41FA-B094-580B277BD11B}" type="sibTrans" cxnId="{63075FBF-3095-4445-97B4-1FF0EA12D78F}">
      <dgm:prSet/>
      <dgm:spPr/>
      <dgm:t>
        <a:bodyPr/>
        <a:lstStyle/>
        <a:p>
          <a:endParaRPr lang="en-US"/>
        </a:p>
      </dgm:t>
    </dgm:pt>
    <dgm:pt modelId="{31350A81-253B-40CA-8028-D5F5033EBF81}" type="pres">
      <dgm:prSet presAssocID="{4714C8B2-3051-4665-8454-1DFD2CA6962D}" presName="Name0" presStyleCnt="0">
        <dgm:presLayoutVars>
          <dgm:dir/>
          <dgm:animLvl val="lvl"/>
          <dgm:resizeHandles val="exact"/>
        </dgm:presLayoutVars>
      </dgm:prSet>
      <dgm:spPr/>
    </dgm:pt>
    <dgm:pt modelId="{7E090B89-DDA2-4625-A9AA-264162FA4416}" type="pres">
      <dgm:prSet presAssocID="{4714C8B2-3051-4665-8454-1DFD2CA6962D}" presName="tSp" presStyleCnt="0"/>
      <dgm:spPr/>
    </dgm:pt>
    <dgm:pt modelId="{F95E37DD-889A-43E8-B89B-4493A76BD037}" type="pres">
      <dgm:prSet presAssocID="{4714C8B2-3051-4665-8454-1DFD2CA6962D}" presName="bSp" presStyleCnt="0"/>
      <dgm:spPr/>
    </dgm:pt>
    <dgm:pt modelId="{FE359FE2-D375-46C9-A1D9-746149681A25}" type="pres">
      <dgm:prSet presAssocID="{4714C8B2-3051-4665-8454-1DFD2CA6962D}" presName="process" presStyleCnt="0"/>
      <dgm:spPr/>
    </dgm:pt>
    <dgm:pt modelId="{7AE2E9AF-BF81-4086-96F2-AF4EDEFDF624}" type="pres">
      <dgm:prSet presAssocID="{51306E0E-0313-4F9B-9874-8AB18C5B683C}" presName="composite1" presStyleCnt="0"/>
      <dgm:spPr/>
    </dgm:pt>
    <dgm:pt modelId="{C31F73AD-8FD5-4CD7-8B68-B2AE37F96A22}" type="pres">
      <dgm:prSet presAssocID="{51306E0E-0313-4F9B-9874-8AB18C5B683C}" presName="dummyNode1" presStyleLbl="node1" presStyleIdx="0" presStyleCnt="3"/>
      <dgm:spPr/>
    </dgm:pt>
    <dgm:pt modelId="{3ACFB850-A63B-47BF-B488-F21A6B6A2325}" type="pres">
      <dgm:prSet presAssocID="{51306E0E-0313-4F9B-9874-8AB18C5B683C}" presName="childNode1" presStyleLbl="bgAcc1" presStyleIdx="0" presStyleCnt="3">
        <dgm:presLayoutVars>
          <dgm:bulletEnabled val="1"/>
        </dgm:presLayoutVars>
      </dgm:prSet>
      <dgm:spPr/>
    </dgm:pt>
    <dgm:pt modelId="{54EE008C-B54E-48C5-BC56-6075E332B7BB}" type="pres">
      <dgm:prSet presAssocID="{51306E0E-0313-4F9B-9874-8AB18C5B683C}" presName="childNode1tx" presStyleLbl="bgAcc1" presStyleIdx="0" presStyleCnt="3">
        <dgm:presLayoutVars>
          <dgm:bulletEnabled val="1"/>
        </dgm:presLayoutVars>
      </dgm:prSet>
      <dgm:spPr/>
    </dgm:pt>
    <dgm:pt modelId="{180C2487-80E9-4425-9A10-47DFEA3DEC09}" type="pres">
      <dgm:prSet presAssocID="{51306E0E-0313-4F9B-9874-8AB18C5B683C}" presName="parentNode1" presStyleLbl="node1" presStyleIdx="0" presStyleCnt="3">
        <dgm:presLayoutVars>
          <dgm:chMax val="1"/>
          <dgm:bulletEnabled val="1"/>
        </dgm:presLayoutVars>
      </dgm:prSet>
      <dgm:spPr/>
    </dgm:pt>
    <dgm:pt modelId="{82FA6CF7-197A-420D-B7B1-F12F256D0194}" type="pres">
      <dgm:prSet presAssocID="{51306E0E-0313-4F9B-9874-8AB18C5B683C}" presName="connSite1" presStyleCnt="0"/>
      <dgm:spPr/>
    </dgm:pt>
    <dgm:pt modelId="{AEDE0950-9CA4-4B09-BE1D-5C745EA2C9F3}" type="pres">
      <dgm:prSet presAssocID="{6B7A1321-4A3E-4A66-A793-DB51F03ADB83}" presName="Name9" presStyleLbl="sibTrans2D1" presStyleIdx="0" presStyleCnt="2"/>
      <dgm:spPr/>
    </dgm:pt>
    <dgm:pt modelId="{6AE3553F-8EB0-401F-85CC-4CE6FAE8A2CD}" type="pres">
      <dgm:prSet presAssocID="{1B5EAD32-C8BA-4C27-A9E1-EEA87AA8F0FF}" presName="composite2" presStyleCnt="0"/>
      <dgm:spPr/>
    </dgm:pt>
    <dgm:pt modelId="{162B3561-E452-4487-8FEA-BC7FA2F2069A}" type="pres">
      <dgm:prSet presAssocID="{1B5EAD32-C8BA-4C27-A9E1-EEA87AA8F0FF}" presName="dummyNode2" presStyleLbl="node1" presStyleIdx="0" presStyleCnt="3"/>
      <dgm:spPr/>
    </dgm:pt>
    <dgm:pt modelId="{2CF1CBA9-70ED-4D18-A328-A2C1B36C519D}" type="pres">
      <dgm:prSet presAssocID="{1B5EAD32-C8BA-4C27-A9E1-EEA87AA8F0FF}" presName="childNode2" presStyleLbl="bgAcc1" presStyleIdx="1" presStyleCnt="3">
        <dgm:presLayoutVars>
          <dgm:bulletEnabled val="1"/>
        </dgm:presLayoutVars>
      </dgm:prSet>
      <dgm:spPr/>
    </dgm:pt>
    <dgm:pt modelId="{C1049485-4EB1-4484-9DFB-034B7B7DE5F5}" type="pres">
      <dgm:prSet presAssocID="{1B5EAD32-C8BA-4C27-A9E1-EEA87AA8F0FF}" presName="childNode2tx" presStyleLbl="bgAcc1" presStyleIdx="1" presStyleCnt="3">
        <dgm:presLayoutVars>
          <dgm:bulletEnabled val="1"/>
        </dgm:presLayoutVars>
      </dgm:prSet>
      <dgm:spPr/>
    </dgm:pt>
    <dgm:pt modelId="{9F9346F2-A46C-4039-BF3C-3AACAAFF5E09}" type="pres">
      <dgm:prSet presAssocID="{1B5EAD32-C8BA-4C27-A9E1-EEA87AA8F0FF}" presName="parentNode2" presStyleLbl="node1" presStyleIdx="1" presStyleCnt="3">
        <dgm:presLayoutVars>
          <dgm:chMax val="0"/>
          <dgm:bulletEnabled val="1"/>
        </dgm:presLayoutVars>
      </dgm:prSet>
      <dgm:spPr/>
    </dgm:pt>
    <dgm:pt modelId="{641EF79B-D9D5-4A52-A576-EBDDA3DAEC54}" type="pres">
      <dgm:prSet presAssocID="{1B5EAD32-C8BA-4C27-A9E1-EEA87AA8F0FF}" presName="connSite2" presStyleCnt="0"/>
      <dgm:spPr/>
    </dgm:pt>
    <dgm:pt modelId="{40EB80BD-FCFD-49F4-9F80-80F9685B2E8A}" type="pres">
      <dgm:prSet presAssocID="{FB4C1B0A-959F-45A0-8D39-C70ED171D23E}" presName="Name18" presStyleLbl="sibTrans2D1" presStyleIdx="1" presStyleCnt="2"/>
      <dgm:spPr/>
    </dgm:pt>
    <dgm:pt modelId="{4238AE15-7540-4A21-8F28-E213AFB35356}" type="pres">
      <dgm:prSet presAssocID="{DBD2F00F-74A6-4F6D-9B0E-8CB9F7578185}" presName="composite1" presStyleCnt="0"/>
      <dgm:spPr/>
    </dgm:pt>
    <dgm:pt modelId="{31D6391F-2E6A-4AEA-BABF-1D0D7C092FB0}" type="pres">
      <dgm:prSet presAssocID="{DBD2F00F-74A6-4F6D-9B0E-8CB9F7578185}" presName="dummyNode1" presStyleLbl="node1" presStyleIdx="1" presStyleCnt="3"/>
      <dgm:spPr/>
    </dgm:pt>
    <dgm:pt modelId="{58AA2D39-8240-44E1-BABF-6B4CA40AA80A}" type="pres">
      <dgm:prSet presAssocID="{DBD2F00F-74A6-4F6D-9B0E-8CB9F7578185}" presName="childNode1" presStyleLbl="bgAcc1" presStyleIdx="2" presStyleCnt="3">
        <dgm:presLayoutVars>
          <dgm:bulletEnabled val="1"/>
        </dgm:presLayoutVars>
      </dgm:prSet>
      <dgm:spPr/>
    </dgm:pt>
    <dgm:pt modelId="{F1FE2633-327C-4237-B401-AAF6441758E4}" type="pres">
      <dgm:prSet presAssocID="{DBD2F00F-74A6-4F6D-9B0E-8CB9F7578185}" presName="childNode1tx" presStyleLbl="bgAcc1" presStyleIdx="2" presStyleCnt="3">
        <dgm:presLayoutVars>
          <dgm:bulletEnabled val="1"/>
        </dgm:presLayoutVars>
      </dgm:prSet>
      <dgm:spPr/>
    </dgm:pt>
    <dgm:pt modelId="{531BE93A-E74F-4A30-AF3A-2AD2AE75424A}" type="pres">
      <dgm:prSet presAssocID="{DBD2F00F-74A6-4F6D-9B0E-8CB9F7578185}" presName="parentNode1" presStyleLbl="node1" presStyleIdx="2" presStyleCnt="3">
        <dgm:presLayoutVars>
          <dgm:chMax val="1"/>
          <dgm:bulletEnabled val="1"/>
        </dgm:presLayoutVars>
      </dgm:prSet>
      <dgm:spPr/>
    </dgm:pt>
    <dgm:pt modelId="{036F72BC-8F05-41C8-8D1C-A71ABA2A766B}" type="pres">
      <dgm:prSet presAssocID="{DBD2F00F-74A6-4F6D-9B0E-8CB9F7578185}" presName="connSite1" presStyleCnt="0"/>
      <dgm:spPr/>
    </dgm:pt>
  </dgm:ptLst>
  <dgm:cxnLst>
    <dgm:cxn modelId="{309A0721-EB49-402F-A84D-95DFE1631B67}" type="presOf" srcId="{4F2FBA65-9CE4-463F-B451-CD7C49749761}" destId="{F1FE2633-327C-4237-B401-AAF6441758E4}" srcOrd="1" destOrd="0" presId="urn:microsoft.com/office/officeart/2005/8/layout/hProcess4"/>
    <dgm:cxn modelId="{33F07926-8270-4621-91D5-FFD7DEE24CB5}" type="presOf" srcId="{1B5EAD32-C8BA-4C27-A9E1-EEA87AA8F0FF}" destId="{9F9346F2-A46C-4039-BF3C-3AACAAFF5E09}" srcOrd="0" destOrd="0" presId="urn:microsoft.com/office/officeart/2005/8/layout/hProcess4"/>
    <dgm:cxn modelId="{ADFED933-0038-41F3-AA3E-5E748B892F72}" type="presOf" srcId="{DBD2F00F-74A6-4F6D-9B0E-8CB9F7578185}" destId="{531BE93A-E74F-4A30-AF3A-2AD2AE75424A}" srcOrd="0" destOrd="0" presId="urn:microsoft.com/office/officeart/2005/8/layout/hProcess4"/>
    <dgm:cxn modelId="{802B7E35-B97B-4C83-9299-881CBB38DCD5}" srcId="{4714C8B2-3051-4665-8454-1DFD2CA6962D}" destId="{51306E0E-0313-4F9B-9874-8AB18C5B683C}" srcOrd="0" destOrd="0" parTransId="{ADC5F78A-648B-4D6C-A335-541EB9521F36}" sibTransId="{6B7A1321-4A3E-4A66-A793-DB51F03ADB83}"/>
    <dgm:cxn modelId="{9170D537-F386-48AC-BD14-7056D91920F9}" type="presOf" srcId="{E11EAA2F-904F-43F4-9206-CC633DCF32F6}" destId="{C1049485-4EB1-4484-9DFB-034B7B7DE5F5}" srcOrd="1" destOrd="0" presId="urn:microsoft.com/office/officeart/2005/8/layout/hProcess4"/>
    <dgm:cxn modelId="{FC7A2C39-3BCF-467B-845F-F35CCF46F589}" srcId="{4714C8B2-3051-4665-8454-1DFD2CA6962D}" destId="{DBD2F00F-74A6-4F6D-9B0E-8CB9F7578185}" srcOrd="2" destOrd="0" parTransId="{38D358EA-2D78-4F0C-863B-5D06518FF1B0}" sibTransId="{5DFDF621-42C0-464A-B07F-93E12C7FF999}"/>
    <dgm:cxn modelId="{18585066-AB65-4E24-A906-9EA21263CFC7}" type="presOf" srcId="{FB4C1B0A-959F-45A0-8D39-C70ED171D23E}" destId="{40EB80BD-FCFD-49F4-9F80-80F9685B2E8A}" srcOrd="0" destOrd="0" presId="urn:microsoft.com/office/officeart/2005/8/layout/hProcess4"/>
    <dgm:cxn modelId="{F5C1A747-0DAA-4E7F-B6A3-590735533E45}" srcId="{1B5EAD32-C8BA-4C27-A9E1-EEA87AA8F0FF}" destId="{E11EAA2F-904F-43F4-9206-CC633DCF32F6}" srcOrd="0" destOrd="0" parTransId="{0348739F-11F5-4397-AF45-408C3F7C2B38}" sibTransId="{300565A1-A215-4849-A8BE-2FE06467026B}"/>
    <dgm:cxn modelId="{A2365D6F-2BF8-4AAC-8168-EA623842CAAA}" type="presOf" srcId="{12AA1CC6-385C-43E2-B54D-A08ED6A80D6E}" destId="{3ACFB850-A63B-47BF-B488-F21A6B6A2325}" srcOrd="0" destOrd="0" presId="urn:microsoft.com/office/officeart/2005/8/layout/hProcess4"/>
    <dgm:cxn modelId="{0A075A79-9FB2-48AA-A42D-52D9BE31D477}" srcId="{4714C8B2-3051-4665-8454-1DFD2CA6962D}" destId="{1B5EAD32-C8BA-4C27-A9E1-EEA87AA8F0FF}" srcOrd="1" destOrd="0" parTransId="{B2B8A596-5C5F-4CF8-919E-3C609CC43A69}" sibTransId="{FB4C1B0A-959F-45A0-8D39-C70ED171D23E}"/>
    <dgm:cxn modelId="{66A69096-B4BB-41D1-9F9C-8D6E0132AF17}" type="presOf" srcId="{12AA1CC6-385C-43E2-B54D-A08ED6A80D6E}" destId="{54EE008C-B54E-48C5-BC56-6075E332B7BB}" srcOrd="1" destOrd="0" presId="urn:microsoft.com/office/officeart/2005/8/layout/hProcess4"/>
    <dgm:cxn modelId="{F4854497-F8DC-4F7D-948E-49863E44600F}" type="presOf" srcId="{6B7A1321-4A3E-4A66-A793-DB51F03ADB83}" destId="{AEDE0950-9CA4-4B09-BE1D-5C745EA2C9F3}" srcOrd="0" destOrd="0" presId="urn:microsoft.com/office/officeart/2005/8/layout/hProcess4"/>
    <dgm:cxn modelId="{19CCAE98-7FBD-4F80-9FAB-0D2EE8487127}" srcId="{51306E0E-0313-4F9B-9874-8AB18C5B683C}" destId="{12AA1CC6-385C-43E2-B54D-A08ED6A80D6E}" srcOrd="0" destOrd="0" parTransId="{1AE4C223-41EB-4B4F-B3B2-C93E9ACE271B}" sibTransId="{69AB58FA-21BC-4598-BB22-EC7806410C0F}"/>
    <dgm:cxn modelId="{D3CC34AA-F149-4826-AFCD-AA9F6CC31FE7}" type="presOf" srcId="{E11EAA2F-904F-43F4-9206-CC633DCF32F6}" destId="{2CF1CBA9-70ED-4D18-A328-A2C1B36C519D}" srcOrd="0" destOrd="0" presId="urn:microsoft.com/office/officeart/2005/8/layout/hProcess4"/>
    <dgm:cxn modelId="{F1ED74B8-4321-47D1-B195-A7180E60FAEB}" type="presOf" srcId="{51306E0E-0313-4F9B-9874-8AB18C5B683C}" destId="{180C2487-80E9-4425-9A10-47DFEA3DEC09}" srcOrd="0" destOrd="0" presId="urn:microsoft.com/office/officeart/2005/8/layout/hProcess4"/>
    <dgm:cxn modelId="{63075FBF-3095-4445-97B4-1FF0EA12D78F}" srcId="{DBD2F00F-74A6-4F6D-9B0E-8CB9F7578185}" destId="{4F2FBA65-9CE4-463F-B451-CD7C49749761}" srcOrd="0" destOrd="0" parTransId="{31F2D784-97AC-4106-814B-49E8DD5BD1C6}" sibTransId="{58376948-5476-41FA-B094-580B277BD11B}"/>
    <dgm:cxn modelId="{1A854EC9-1222-4794-9E9F-D161855D3D65}" type="presOf" srcId="{4714C8B2-3051-4665-8454-1DFD2CA6962D}" destId="{31350A81-253B-40CA-8028-D5F5033EBF81}" srcOrd="0" destOrd="0" presId="urn:microsoft.com/office/officeart/2005/8/layout/hProcess4"/>
    <dgm:cxn modelId="{D3EA63E1-2714-4629-9AC5-B0BBC2BAD14D}" type="presOf" srcId="{4F2FBA65-9CE4-463F-B451-CD7C49749761}" destId="{58AA2D39-8240-44E1-BABF-6B4CA40AA80A}" srcOrd="0" destOrd="0" presId="urn:microsoft.com/office/officeart/2005/8/layout/hProcess4"/>
    <dgm:cxn modelId="{38CEF3EF-242E-4F58-BAD4-1A875A611D62}" type="presParOf" srcId="{31350A81-253B-40CA-8028-D5F5033EBF81}" destId="{7E090B89-DDA2-4625-A9AA-264162FA4416}" srcOrd="0" destOrd="0" presId="urn:microsoft.com/office/officeart/2005/8/layout/hProcess4"/>
    <dgm:cxn modelId="{905C8B75-9314-4CD1-91D5-F4711394481E}" type="presParOf" srcId="{31350A81-253B-40CA-8028-D5F5033EBF81}" destId="{F95E37DD-889A-43E8-B89B-4493A76BD037}" srcOrd="1" destOrd="0" presId="urn:microsoft.com/office/officeart/2005/8/layout/hProcess4"/>
    <dgm:cxn modelId="{3B2798F7-93B5-4CD3-99D0-C6370E33B84F}" type="presParOf" srcId="{31350A81-253B-40CA-8028-D5F5033EBF81}" destId="{FE359FE2-D375-46C9-A1D9-746149681A25}" srcOrd="2" destOrd="0" presId="urn:microsoft.com/office/officeart/2005/8/layout/hProcess4"/>
    <dgm:cxn modelId="{DEF0D095-73BA-4C22-ABAC-98496744195B}" type="presParOf" srcId="{FE359FE2-D375-46C9-A1D9-746149681A25}" destId="{7AE2E9AF-BF81-4086-96F2-AF4EDEFDF624}" srcOrd="0" destOrd="0" presId="urn:microsoft.com/office/officeart/2005/8/layout/hProcess4"/>
    <dgm:cxn modelId="{73B9CAD5-31E4-4EB3-A894-23A6DC09CD9A}" type="presParOf" srcId="{7AE2E9AF-BF81-4086-96F2-AF4EDEFDF624}" destId="{C31F73AD-8FD5-4CD7-8B68-B2AE37F96A22}" srcOrd="0" destOrd="0" presId="urn:microsoft.com/office/officeart/2005/8/layout/hProcess4"/>
    <dgm:cxn modelId="{23B5D824-1138-4B19-8BE9-22F39D5EAEC8}" type="presParOf" srcId="{7AE2E9AF-BF81-4086-96F2-AF4EDEFDF624}" destId="{3ACFB850-A63B-47BF-B488-F21A6B6A2325}" srcOrd="1" destOrd="0" presId="urn:microsoft.com/office/officeart/2005/8/layout/hProcess4"/>
    <dgm:cxn modelId="{8B951C2B-A076-4B27-9996-5A11CC60AED8}" type="presParOf" srcId="{7AE2E9AF-BF81-4086-96F2-AF4EDEFDF624}" destId="{54EE008C-B54E-48C5-BC56-6075E332B7BB}" srcOrd="2" destOrd="0" presId="urn:microsoft.com/office/officeart/2005/8/layout/hProcess4"/>
    <dgm:cxn modelId="{1CC2F53B-7250-4508-8B15-C4C1DA77E613}" type="presParOf" srcId="{7AE2E9AF-BF81-4086-96F2-AF4EDEFDF624}" destId="{180C2487-80E9-4425-9A10-47DFEA3DEC09}" srcOrd="3" destOrd="0" presId="urn:microsoft.com/office/officeart/2005/8/layout/hProcess4"/>
    <dgm:cxn modelId="{BE4C5D6A-A47F-4B36-9257-E0FB0C2225E3}" type="presParOf" srcId="{7AE2E9AF-BF81-4086-96F2-AF4EDEFDF624}" destId="{82FA6CF7-197A-420D-B7B1-F12F256D0194}" srcOrd="4" destOrd="0" presId="urn:microsoft.com/office/officeart/2005/8/layout/hProcess4"/>
    <dgm:cxn modelId="{D7480F57-AE92-4744-A511-FA8F58918212}" type="presParOf" srcId="{FE359FE2-D375-46C9-A1D9-746149681A25}" destId="{AEDE0950-9CA4-4B09-BE1D-5C745EA2C9F3}" srcOrd="1" destOrd="0" presId="urn:microsoft.com/office/officeart/2005/8/layout/hProcess4"/>
    <dgm:cxn modelId="{9B2E191F-E058-4CA4-87F9-D2782C5440FC}" type="presParOf" srcId="{FE359FE2-D375-46C9-A1D9-746149681A25}" destId="{6AE3553F-8EB0-401F-85CC-4CE6FAE8A2CD}" srcOrd="2" destOrd="0" presId="urn:microsoft.com/office/officeart/2005/8/layout/hProcess4"/>
    <dgm:cxn modelId="{397FDA18-360C-435F-B8E0-94480CF356F8}" type="presParOf" srcId="{6AE3553F-8EB0-401F-85CC-4CE6FAE8A2CD}" destId="{162B3561-E452-4487-8FEA-BC7FA2F2069A}" srcOrd="0" destOrd="0" presId="urn:microsoft.com/office/officeart/2005/8/layout/hProcess4"/>
    <dgm:cxn modelId="{039F6DFE-1D9A-4DDD-90CE-167B26371EA4}" type="presParOf" srcId="{6AE3553F-8EB0-401F-85CC-4CE6FAE8A2CD}" destId="{2CF1CBA9-70ED-4D18-A328-A2C1B36C519D}" srcOrd="1" destOrd="0" presId="urn:microsoft.com/office/officeart/2005/8/layout/hProcess4"/>
    <dgm:cxn modelId="{6CFCCCB3-01E7-4498-BA48-D2623B74E4D8}" type="presParOf" srcId="{6AE3553F-8EB0-401F-85CC-4CE6FAE8A2CD}" destId="{C1049485-4EB1-4484-9DFB-034B7B7DE5F5}" srcOrd="2" destOrd="0" presId="urn:microsoft.com/office/officeart/2005/8/layout/hProcess4"/>
    <dgm:cxn modelId="{B348F8D8-5EC6-4B1D-97C0-CA4348E18E24}" type="presParOf" srcId="{6AE3553F-8EB0-401F-85CC-4CE6FAE8A2CD}" destId="{9F9346F2-A46C-4039-BF3C-3AACAAFF5E09}" srcOrd="3" destOrd="0" presId="urn:microsoft.com/office/officeart/2005/8/layout/hProcess4"/>
    <dgm:cxn modelId="{55C9BB5E-2A19-43A4-95CA-ABC9B92C00ED}" type="presParOf" srcId="{6AE3553F-8EB0-401F-85CC-4CE6FAE8A2CD}" destId="{641EF79B-D9D5-4A52-A576-EBDDA3DAEC54}" srcOrd="4" destOrd="0" presId="urn:microsoft.com/office/officeart/2005/8/layout/hProcess4"/>
    <dgm:cxn modelId="{4D2F9805-051C-4570-9D2B-1544336C7685}" type="presParOf" srcId="{FE359FE2-D375-46C9-A1D9-746149681A25}" destId="{40EB80BD-FCFD-49F4-9F80-80F9685B2E8A}" srcOrd="3" destOrd="0" presId="urn:microsoft.com/office/officeart/2005/8/layout/hProcess4"/>
    <dgm:cxn modelId="{F73942B4-7D15-4C5C-9692-BE4063F55619}" type="presParOf" srcId="{FE359FE2-D375-46C9-A1D9-746149681A25}" destId="{4238AE15-7540-4A21-8F28-E213AFB35356}" srcOrd="4" destOrd="0" presId="urn:microsoft.com/office/officeart/2005/8/layout/hProcess4"/>
    <dgm:cxn modelId="{873ABA32-86CD-4F17-BF2D-447D20745950}" type="presParOf" srcId="{4238AE15-7540-4A21-8F28-E213AFB35356}" destId="{31D6391F-2E6A-4AEA-BABF-1D0D7C092FB0}" srcOrd="0" destOrd="0" presId="urn:microsoft.com/office/officeart/2005/8/layout/hProcess4"/>
    <dgm:cxn modelId="{D814D64C-E832-4933-A24D-F1C62B465251}" type="presParOf" srcId="{4238AE15-7540-4A21-8F28-E213AFB35356}" destId="{58AA2D39-8240-44E1-BABF-6B4CA40AA80A}" srcOrd="1" destOrd="0" presId="urn:microsoft.com/office/officeart/2005/8/layout/hProcess4"/>
    <dgm:cxn modelId="{F174AD02-0435-4271-AD3E-1568BED1019E}" type="presParOf" srcId="{4238AE15-7540-4A21-8F28-E213AFB35356}" destId="{F1FE2633-327C-4237-B401-AAF6441758E4}" srcOrd="2" destOrd="0" presId="urn:microsoft.com/office/officeart/2005/8/layout/hProcess4"/>
    <dgm:cxn modelId="{D86673B9-FD7D-41B3-9400-C037E152C40B}" type="presParOf" srcId="{4238AE15-7540-4A21-8F28-E213AFB35356}" destId="{531BE93A-E74F-4A30-AF3A-2AD2AE75424A}" srcOrd="3" destOrd="0" presId="urn:microsoft.com/office/officeart/2005/8/layout/hProcess4"/>
    <dgm:cxn modelId="{D364513C-B7E4-4588-9321-BCCD90DE82C1}" type="presParOf" srcId="{4238AE15-7540-4A21-8F28-E213AFB35356}" destId="{036F72BC-8F05-41C8-8D1C-A71ABA2A766B}"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FB850-A63B-47BF-B488-F21A6B6A2325}">
      <dsp:nvSpPr>
        <dsp:cNvPr id="0" name=""/>
        <dsp:cNvSpPr/>
      </dsp:nvSpPr>
      <dsp:spPr>
        <a:xfrm>
          <a:off x="1036394" y="1161775"/>
          <a:ext cx="2706662" cy="2232430"/>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You enter, looking to find an object </a:t>
          </a:r>
        </a:p>
      </dsp:txBody>
      <dsp:txXfrm>
        <a:off x="1087768" y="1213149"/>
        <a:ext cx="2603914" cy="1651304"/>
      </dsp:txXfrm>
    </dsp:sp>
    <dsp:sp modelId="{AEDE0950-9CA4-4B09-BE1D-5C745EA2C9F3}">
      <dsp:nvSpPr>
        <dsp:cNvPr id="0" name=""/>
        <dsp:cNvSpPr/>
      </dsp:nvSpPr>
      <dsp:spPr>
        <a:xfrm>
          <a:off x="2506639" y="1510918"/>
          <a:ext cx="3254630" cy="3254630"/>
        </a:xfrm>
        <a:prstGeom prst="leftCircularArrow">
          <a:avLst>
            <a:gd name="adj1" fmla="val 3977"/>
            <a:gd name="adj2" fmla="val 499162"/>
            <a:gd name="adj3" fmla="val 2274673"/>
            <a:gd name="adj4" fmla="val 9024489"/>
            <a:gd name="adj5" fmla="val 4640"/>
          </a:avLst>
        </a:prstGeom>
        <a:gradFill rotWithShape="0">
          <a:gsLst>
            <a:gs pos="0">
              <a:schemeClr val="dk2">
                <a:tint val="60000"/>
                <a:hueOff val="0"/>
                <a:satOff val="0"/>
                <a:lumOff val="0"/>
                <a:alphaOff val="0"/>
                <a:tint val="60000"/>
                <a:lumMod val="110000"/>
              </a:schemeClr>
            </a:gs>
            <a:gs pos="100000">
              <a:schemeClr val="dk2">
                <a:tint val="60000"/>
                <a:hueOff val="0"/>
                <a:satOff val="0"/>
                <a:lumOff val="0"/>
                <a:alphaOff val="0"/>
                <a:tint val="88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80C2487-80E9-4425-9A10-47DFEA3DEC09}">
      <dsp:nvSpPr>
        <dsp:cNvPr id="0" name=""/>
        <dsp:cNvSpPr/>
      </dsp:nvSpPr>
      <dsp:spPr>
        <a:xfrm>
          <a:off x="1637874" y="2915827"/>
          <a:ext cx="2405922" cy="956756"/>
        </a:xfrm>
        <a:prstGeom prst="roundRect">
          <a:avLst>
            <a:gd name="adj" fmla="val 10000"/>
          </a:avLst>
        </a:prstGeom>
        <a:gradFill rotWithShape="0">
          <a:gsLst>
            <a:gs pos="0">
              <a:schemeClr val="dk2">
                <a:hueOff val="0"/>
                <a:satOff val="0"/>
                <a:lumOff val="0"/>
                <a:alphaOff val="0"/>
                <a:tint val="60000"/>
                <a:lumMod val="110000"/>
              </a:schemeClr>
            </a:gs>
            <a:gs pos="100000">
              <a:schemeClr val="dk2">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585" tIns="72390" rIns="108585" bIns="72390" numCol="1" spcCol="1270" anchor="ctr" anchorCtr="0">
          <a:noAutofit/>
        </a:bodyPr>
        <a:lstStyle/>
        <a:p>
          <a:pPr marL="0" lvl="0" indent="0" algn="ctr" defTabSz="2533650">
            <a:lnSpc>
              <a:spcPct val="90000"/>
            </a:lnSpc>
            <a:spcBef>
              <a:spcPct val="0"/>
            </a:spcBef>
            <a:spcAft>
              <a:spcPct val="35000"/>
            </a:spcAft>
            <a:buNone/>
          </a:pPr>
          <a:r>
            <a:rPr lang="en-US" sz="5700" kern="1200" dirty="0"/>
            <a:t>Enter</a:t>
          </a:r>
        </a:p>
      </dsp:txBody>
      <dsp:txXfrm>
        <a:off x="1665896" y="2943849"/>
        <a:ext cx="2349878" cy="900712"/>
      </dsp:txXfrm>
    </dsp:sp>
    <dsp:sp modelId="{2CF1CBA9-70ED-4D18-A328-A2C1B36C519D}">
      <dsp:nvSpPr>
        <dsp:cNvPr id="0" name=""/>
        <dsp:cNvSpPr/>
      </dsp:nvSpPr>
      <dsp:spPr>
        <a:xfrm>
          <a:off x="4660185" y="1161775"/>
          <a:ext cx="2706662" cy="2232430"/>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err="1"/>
            <a:t>Realising</a:t>
          </a:r>
          <a:r>
            <a:rPr lang="en-US" sz="2300" kern="1200" dirty="0"/>
            <a:t> the monster is here, you hide into the environment to get around. </a:t>
          </a:r>
        </a:p>
      </dsp:txBody>
      <dsp:txXfrm>
        <a:off x="4711559" y="1691527"/>
        <a:ext cx="2603914" cy="1651304"/>
      </dsp:txXfrm>
    </dsp:sp>
    <dsp:sp modelId="{40EB80BD-FCFD-49F4-9F80-80F9685B2E8A}">
      <dsp:nvSpPr>
        <dsp:cNvPr id="0" name=""/>
        <dsp:cNvSpPr/>
      </dsp:nvSpPr>
      <dsp:spPr>
        <a:xfrm>
          <a:off x="6107876" y="-297099"/>
          <a:ext cx="3600481" cy="3600481"/>
        </a:xfrm>
        <a:prstGeom prst="circularArrow">
          <a:avLst>
            <a:gd name="adj1" fmla="val 3595"/>
            <a:gd name="adj2" fmla="val 447086"/>
            <a:gd name="adj3" fmla="val 19377403"/>
            <a:gd name="adj4" fmla="val 12575511"/>
            <a:gd name="adj5" fmla="val 4194"/>
          </a:avLst>
        </a:prstGeom>
        <a:gradFill rotWithShape="0">
          <a:gsLst>
            <a:gs pos="0">
              <a:schemeClr val="dk2">
                <a:tint val="60000"/>
                <a:hueOff val="0"/>
                <a:satOff val="0"/>
                <a:lumOff val="0"/>
                <a:alphaOff val="0"/>
                <a:tint val="60000"/>
                <a:lumMod val="110000"/>
              </a:schemeClr>
            </a:gs>
            <a:gs pos="100000">
              <a:schemeClr val="dk2">
                <a:tint val="60000"/>
                <a:hueOff val="0"/>
                <a:satOff val="0"/>
                <a:lumOff val="0"/>
                <a:alphaOff val="0"/>
                <a:tint val="88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9F9346F2-A46C-4039-BF3C-3AACAAFF5E09}">
      <dsp:nvSpPr>
        <dsp:cNvPr id="0" name=""/>
        <dsp:cNvSpPr/>
      </dsp:nvSpPr>
      <dsp:spPr>
        <a:xfrm>
          <a:off x="5261666" y="683397"/>
          <a:ext cx="2405922" cy="956756"/>
        </a:xfrm>
        <a:prstGeom prst="roundRect">
          <a:avLst>
            <a:gd name="adj" fmla="val 10000"/>
          </a:avLst>
        </a:prstGeom>
        <a:gradFill rotWithShape="0">
          <a:gsLst>
            <a:gs pos="0">
              <a:schemeClr val="dk2">
                <a:hueOff val="0"/>
                <a:satOff val="0"/>
                <a:lumOff val="0"/>
                <a:alphaOff val="0"/>
                <a:tint val="60000"/>
                <a:lumMod val="110000"/>
              </a:schemeClr>
            </a:gs>
            <a:gs pos="100000">
              <a:schemeClr val="dk2">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585" tIns="72390" rIns="108585" bIns="72390" numCol="1" spcCol="1270" anchor="ctr" anchorCtr="0">
          <a:noAutofit/>
        </a:bodyPr>
        <a:lstStyle/>
        <a:p>
          <a:pPr marL="0" lvl="0" indent="0" algn="ctr" defTabSz="2533650">
            <a:lnSpc>
              <a:spcPct val="90000"/>
            </a:lnSpc>
            <a:spcBef>
              <a:spcPct val="0"/>
            </a:spcBef>
            <a:spcAft>
              <a:spcPct val="35000"/>
            </a:spcAft>
            <a:buNone/>
          </a:pPr>
          <a:r>
            <a:rPr lang="en-US" sz="5700" kern="1200" dirty="0"/>
            <a:t>Hide</a:t>
          </a:r>
        </a:p>
      </dsp:txBody>
      <dsp:txXfrm>
        <a:off x="5289688" y="711419"/>
        <a:ext cx="2349878" cy="900712"/>
      </dsp:txXfrm>
    </dsp:sp>
    <dsp:sp modelId="{58AA2D39-8240-44E1-BABF-6B4CA40AA80A}">
      <dsp:nvSpPr>
        <dsp:cNvPr id="0" name=""/>
        <dsp:cNvSpPr/>
      </dsp:nvSpPr>
      <dsp:spPr>
        <a:xfrm>
          <a:off x="8283977" y="1161775"/>
          <a:ext cx="2706662" cy="2232430"/>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Once collecting the item, you hide and run in order to escape the room. </a:t>
          </a:r>
        </a:p>
      </dsp:txBody>
      <dsp:txXfrm>
        <a:off x="8335351" y="1213149"/>
        <a:ext cx="2603914" cy="1651304"/>
      </dsp:txXfrm>
    </dsp:sp>
    <dsp:sp modelId="{531BE93A-E74F-4A30-AF3A-2AD2AE75424A}">
      <dsp:nvSpPr>
        <dsp:cNvPr id="0" name=""/>
        <dsp:cNvSpPr/>
      </dsp:nvSpPr>
      <dsp:spPr>
        <a:xfrm>
          <a:off x="8885458" y="2915827"/>
          <a:ext cx="2405922" cy="956756"/>
        </a:xfrm>
        <a:prstGeom prst="roundRect">
          <a:avLst>
            <a:gd name="adj" fmla="val 10000"/>
          </a:avLst>
        </a:prstGeom>
        <a:gradFill rotWithShape="0">
          <a:gsLst>
            <a:gs pos="0">
              <a:schemeClr val="dk2">
                <a:hueOff val="0"/>
                <a:satOff val="0"/>
                <a:lumOff val="0"/>
                <a:alphaOff val="0"/>
                <a:tint val="60000"/>
                <a:lumMod val="110000"/>
              </a:schemeClr>
            </a:gs>
            <a:gs pos="100000">
              <a:schemeClr val="dk2">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585" tIns="72390" rIns="108585" bIns="72390" numCol="1" spcCol="1270" anchor="ctr" anchorCtr="0">
          <a:noAutofit/>
        </a:bodyPr>
        <a:lstStyle/>
        <a:p>
          <a:pPr marL="0" lvl="0" indent="0" algn="ctr" defTabSz="2533650">
            <a:lnSpc>
              <a:spcPct val="90000"/>
            </a:lnSpc>
            <a:spcBef>
              <a:spcPct val="0"/>
            </a:spcBef>
            <a:spcAft>
              <a:spcPct val="35000"/>
            </a:spcAft>
            <a:buNone/>
          </a:pPr>
          <a:r>
            <a:rPr lang="en-US" sz="5700" kern="1200" dirty="0"/>
            <a:t>Run</a:t>
          </a:r>
        </a:p>
      </dsp:txBody>
      <dsp:txXfrm>
        <a:off x="8913480" y="2943849"/>
        <a:ext cx="2349878" cy="90071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D487F-4C05-48EB-BB44-F36D8312553C}" type="datetimeFigureOut">
              <a:rPr lang="en-GB" smtClean="0"/>
              <a:t>24/10/2017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BA7C51-93E7-4732-A272-F03F65AF2328}" type="slidenum">
              <a:rPr lang="en-GB" smtClean="0"/>
              <a:t>‹#›</a:t>
            </a:fld>
            <a:endParaRPr lang="en-GB"/>
          </a:p>
        </p:txBody>
      </p:sp>
    </p:spTree>
    <p:extLst>
      <p:ext uri="{BB962C8B-B14F-4D97-AF65-F5344CB8AC3E}">
        <p14:creationId xmlns:p14="http://schemas.microsoft.com/office/powerpoint/2010/main" val="2193402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BA7C51-93E7-4732-A272-F03F65AF2328}" type="slidenum">
              <a:rPr lang="en-GB" smtClean="0"/>
              <a:t>1</a:t>
            </a:fld>
            <a:endParaRPr lang="en-GB"/>
          </a:p>
        </p:txBody>
      </p:sp>
    </p:spTree>
    <p:extLst>
      <p:ext uri="{BB962C8B-B14F-4D97-AF65-F5344CB8AC3E}">
        <p14:creationId xmlns:p14="http://schemas.microsoft.com/office/powerpoint/2010/main" val="254618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 down point and click</a:t>
            </a:r>
            <a:r>
              <a:rPr lang="en-GB" baseline="0" dirty="0"/>
              <a:t> horror game </a:t>
            </a:r>
          </a:p>
          <a:p>
            <a:endParaRPr lang="en-GB" baseline="0" dirty="0"/>
          </a:p>
          <a:p>
            <a:r>
              <a:rPr lang="en-GB" dirty="0"/>
              <a:t>Player</a:t>
            </a:r>
            <a:r>
              <a:rPr lang="en-GB" baseline="0" dirty="0"/>
              <a:t> can only run and hide</a:t>
            </a:r>
          </a:p>
          <a:p>
            <a:r>
              <a:rPr lang="en-GB" baseline="0" dirty="0"/>
              <a:t>Must make sure they control their fear, otherwise they will lose control</a:t>
            </a:r>
          </a:p>
          <a:p>
            <a:endParaRPr lang="en-GB" dirty="0"/>
          </a:p>
          <a:p>
            <a:r>
              <a:rPr lang="en-GB" dirty="0"/>
              <a:t>Set in library</a:t>
            </a:r>
            <a:r>
              <a:rPr lang="en-GB" baseline="0" dirty="0"/>
              <a:t> in Portland, 1980s</a:t>
            </a:r>
            <a:endParaRPr lang="en-GB" dirty="0"/>
          </a:p>
        </p:txBody>
      </p:sp>
      <p:sp>
        <p:nvSpPr>
          <p:cNvPr id="4" name="Slide Number Placeholder 3"/>
          <p:cNvSpPr>
            <a:spLocks noGrp="1"/>
          </p:cNvSpPr>
          <p:nvPr>
            <p:ph type="sldNum" sz="quarter" idx="10"/>
          </p:nvPr>
        </p:nvSpPr>
        <p:spPr/>
        <p:txBody>
          <a:bodyPr/>
          <a:lstStyle/>
          <a:p>
            <a:fld id="{2EBA7C51-93E7-4732-A272-F03F65AF2328}" type="slidenum">
              <a:rPr lang="en-GB" smtClean="0"/>
              <a:t>2</a:t>
            </a:fld>
            <a:endParaRPr lang="en-GB"/>
          </a:p>
        </p:txBody>
      </p:sp>
    </p:spTree>
    <p:extLst>
      <p:ext uri="{BB962C8B-B14F-4D97-AF65-F5344CB8AC3E}">
        <p14:creationId xmlns:p14="http://schemas.microsoft.com/office/powerpoint/2010/main" val="116608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You’re working late night at the library</a:t>
            </a:r>
          </a:p>
          <a:p>
            <a:pPr lvl="0"/>
            <a:r>
              <a:rPr lang="en-GB" dirty="0"/>
              <a:t>You hear a disturbance and upon investigating you’re knocked out</a:t>
            </a:r>
          </a:p>
          <a:p>
            <a:pPr lvl="0"/>
            <a:r>
              <a:rPr lang="en-GB" dirty="0"/>
              <a:t>You come to and are tied to a chair as you witness a cultist sacrifice himself to summon a demon from another realm</a:t>
            </a:r>
          </a:p>
          <a:p>
            <a:pPr lvl="0"/>
            <a:r>
              <a:rPr lang="en-GB" dirty="0"/>
              <a:t>You must find out how to reverse the ritual and avoid the creature at the same time</a:t>
            </a:r>
          </a:p>
        </p:txBody>
      </p:sp>
      <p:sp>
        <p:nvSpPr>
          <p:cNvPr id="4" name="Slide Number Placeholder 3"/>
          <p:cNvSpPr>
            <a:spLocks noGrp="1"/>
          </p:cNvSpPr>
          <p:nvPr>
            <p:ph type="sldNum" sz="quarter" idx="10"/>
          </p:nvPr>
        </p:nvSpPr>
        <p:spPr/>
        <p:txBody>
          <a:bodyPr/>
          <a:lstStyle/>
          <a:p>
            <a:fld id="{2EBA7C51-93E7-4732-A272-F03F65AF2328}" type="slidenum">
              <a:rPr lang="en-GB" smtClean="0"/>
              <a:t>3</a:t>
            </a:fld>
            <a:endParaRPr lang="en-GB"/>
          </a:p>
        </p:txBody>
      </p:sp>
    </p:spTree>
    <p:extLst>
      <p:ext uri="{BB962C8B-B14F-4D97-AF65-F5344CB8AC3E}">
        <p14:creationId xmlns:p14="http://schemas.microsoft.com/office/powerpoint/2010/main" val="156102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 down view</a:t>
            </a:r>
            <a:r>
              <a:rPr lang="en-GB" baseline="0" dirty="0"/>
              <a:t> and cone of vision restrict view</a:t>
            </a:r>
          </a:p>
          <a:p>
            <a:endParaRPr lang="en-GB" baseline="0" dirty="0"/>
          </a:p>
          <a:p>
            <a:r>
              <a:rPr lang="en-GB" baseline="0" dirty="0"/>
              <a:t>Certain objects and enemies will only be revealed when in cone of view</a:t>
            </a:r>
          </a:p>
          <a:p>
            <a:endParaRPr lang="en-GB" baseline="0" dirty="0"/>
          </a:p>
          <a:p>
            <a:r>
              <a:rPr lang="en-GB" baseline="0" dirty="0"/>
              <a:t>Fear bar shows player how coherent their character is, which affects how much control they have </a:t>
            </a:r>
          </a:p>
          <a:p>
            <a:endParaRPr lang="en-GB" baseline="0" dirty="0"/>
          </a:p>
          <a:p>
            <a:r>
              <a:rPr lang="en-GB" baseline="0" dirty="0"/>
              <a:t>Noises throughout level will create sound ripples that are visible to the player to show where the enemy possibly could be</a:t>
            </a:r>
          </a:p>
          <a:p>
            <a:endParaRPr lang="en-GB" baseline="0" dirty="0"/>
          </a:p>
          <a:p>
            <a:r>
              <a:rPr lang="en-GB" baseline="0" dirty="0"/>
              <a:t>Levels have fog of war and some rooms will be blacked out until the player enters them, this causes stress and tension</a:t>
            </a:r>
          </a:p>
          <a:p>
            <a:endParaRPr lang="en-GB" baseline="0" dirty="0"/>
          </a:p>
          <a:p>
            <a:r>
              <a:rPr lang="en-GB" baseline="0" dirty="0"/>
              <a:t>Smaller parasite-like monsters can latch on to you and alert the main monster to tell them your location. You must rip off the parasite and relocate before the monster finds you.</a:t>
            </a:r>
          </a:p>
          <a:p>
            <a:endParaRPr lang="en-GB" dirty="0"/>
          </a:p>
        </p:txBody>
      </p:sp>
      <p:sp>
        <p:nvSpPr>
          <p:cNvPr id="4" name="Slide Number Placeholder 3"/>
          <p:cNvSpPr>
            <a:spLocks noGrp="1"/>
          </p:cNvSpPr>
          <p:nvPr>
            <p:ph type="sldNum" sz="quarter" idx="10"/>
          </p:nvPr>
        </p:nvSpPr>
        <p:spPr/>
        <p:txBody>
          <a:bodyPr/>
          <a:lstStyle/>
          <a:p>
            <a:fld id="{2EBA7C51-93E7-4732-A272-F03F65AF2328}" type="slidenum">
              <a:rPr lang="en-GB" smtClean="0"/>
              <a:t>4</a:t>
            </a:fld>
            <a:endParaRPr lang="en-GB"/>
          </a:p>
        </p:txBody>
      </p:sp>
    </p:spTree>
    <p:extLst>
      <p:ext uri="{BB962C8B-B14F-4D97-AF65-F5344CB8AC3E}">
        <p14:creationId xmlns:p14="http://schemas.microsoft.com/office/powerpoint/2010/main" val="3395466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player is exploring, he sees a blacked out room so enters to reveal it. You see the object you need to collect, however the monster is also waiting. It spots you and begins to chase, so you backtrack and find a cupboard to hide in. Waiting patiently, the monster then begins to scour other rooms to find you. You must quickly enter the room, grab the item and escape before he finds you.</a:t>
            </a:r>
            <a:endParaRPr lang="en-GB" dirty="0"/>
          </a:p>
        </p:txBody>
      </p:sp>
      <p:sp>
        <p:nvSpPr>
          <p:cNvPr id="4" name="Slide Number Placeholder 3"/>
          <p:cNvSpPr>
            <a:spLocks noGrp="1"/>
          </p:cNvSpPr>
          <p:nvPr>
            <p:ph type="sldNum" sz="quarter" idx="10"/>
          </p:nvPr>
        </p:nvSpPr>
        <p:spPr/>
        <p:txBody>
          <a:bodyPr/>
          <a:lstStyle/>
          <a:p>
            <a:fld id="{2EBA7C51-93E7-4732-A272-F03F65AF2328}" type="slidenum">
              <a:rPr lang="en-GB" smtClean="0"/>
              <a:t>5</a:t>
            </a:fld>
            <a:endParaRPr lang="en-GB"/>
          </a:p>
        </p:txBody>
      </p:sp>
    </p:spTree>
    <p:extLst>
      <p:ext uri="{BB962C8B-B14F-4D97-AF65-F5344CB8AC3E}">
        <p14:creationId xmlns:p14="http://schemas.microsoft.com/office/powerpoint/2010/main" val="4172372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enemy animations take</a:t>
            </a:r>
            <a:r>
              <a:rPr lang="en-GB" baseline="0" dirty="0"/>
              <a:t> inspiration from games such as The Evil Within. The monster will be very jittery and unnatural. This will cause tension and scare the player. </a:t>
            </a:r>
          </a:p>
          <a:p>
            <a:r>
              <a:rPr lang="en-GB" baseline="0" dirty="0"/>
              <a:t>The player animations will focus on making the character seem scared and in a panic. Depending on their sanity, they will act erratically and refuse to move.</a:t>
            </a:r>
            <a:endParaRPr lang="en-GB" dirty="0"/>
          </a:p>
        </p:txBody>
      </p:sp>
      <p:sp>
        <p:nvSpPr>
          <p:cNvPr id="4" name="Slide Number Placeholder 3"/>
          <p:cNvSpPr>
            <a:spLocks noGrp="1"/>
          </p:cNvSpPr>
          <p:nvPr>
            <p:ph type="sldNum" sz="quarter" idx="10"/>
          </p:nvPr>
        </p:nvSpPr>
        <p:spPr/>
        <p:txBody>
          <a:bodyPr/>
          <a:lstStyle/>
          <a:p>
            <a:fld id="{2EBA7C51-93E7-4732-A272-F03F65AF2328}" type="slidenum">
              <a:rPr lang="en-GB" smtClean="0"/>
              <a:t>6</a:t>
            </a:fld>
            <a:endParaRPr lang="en-GB"/>
          </a:p>
        </p:txBody>
      </p:sp>
    </p:spTree>
    <p:extLst>
      <p:ext uri="{BB962C8B-B14F-4D97-AF65-F5344CB8AC3E}">
        <p14:creationId xmlns:p14="http://schemas.microsoft.com/office/powerpoint/2010/main" val="2641554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BA7C51-93E7-4732-A272-F03F65AF2328}" type="slidenum">
              <a:rPr lang="en-GB" smtClean="0"/>
              <a:t>7</a:t>
            </a:fld>
            <a:endParaRPr lang="en-GB"/>
          </a:p>
        </p:txBody>
      </p:sp>
    </p:spTree>
    <p:extLst>
      <p:ext uri="{BB962C8B-B14F-4D97-AF65-F5344CB8AC3E}">
        <p14:creationId xmlns:p14="http://schemas.microsoft.com/office/powerpoint/2010/main" val="4120034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5218D-BAB4-47F5-9209-19F7285707D0}" type="datetimeFigureOut">
              <a:rPr lang="en-GB" smtClean="0"/>
              <a:t>24/10/2017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BCE091-7956-40A9-BE6A-4FE3C4359E4B}" type="slidenum">
              <a:rPr lang="en-GB" smtClean="0"/>
              <a:t>‹#›</a:t>
            </a:fld>
            <a:endParaRPr lang="en-GB"/>
          </a:p>
        </p:txBody>
      </p:sp>
      <p:pic>
        <p:nvPicPr>
          <p:cNvPr id="7" name="Picture 6">
            <a:extLst>
              <a:ext uri="{FF2B5EF4-FFF2-40B4-BE49-F238E27FC236}">
                <a16:creationId xmlns:a16="http://schemas.microsoft.com/office/drawing/2014/main" id="{190F238E-C347-4E16-AD8D-7BC2F08B650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54046" y="5582846"/>
            <a:ext cx="1204980" cy="1198005"/>
          </a:xfrm>
          <a:prstGeom prst="rect">
            <a:avLst/>
          </a:prstGeom>
        </p:spPr>
      </p:pic>
    </p:spTree>
    <p:extLst>
      <p:ext uri="{BB962C8B-B14F-4D97-AF65-F5344CB8AC3E}">
        <p14:creationId xmlns:p14="http://schemas.microsoft.com/office/powerpoint/2010/main" val="28297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15218D-BAB4-47F5-9209-19F7285707D0}" type="datetimeFigureOut">
              <a:rPr lang="en-GB" smtClean="0"/>
              <a:t>24/10/2017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BCE091-7956-40A9-BE6A-4FE3C4359E4B}" type="slidenum">
              <a:rPr lang="en-GB" smtClean="0"/>
              <a:t>‹#›</a:t>
            </a:fld>
            <a:endParaRPr lang="en-GB"/>
          </a:p>
        </p:txBody>
      </p:sp>
    </p:spTree>
    <p:extLst>
      <p:ext uri="{BB962C8B-B14F-4D97-AF65-F5344CB8AC3E}">
        <p14:creationId xmlns:p14="http://schemas.microsoft.com/office/powerpoint/2010/main" val="191589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15218D-BAB4-47F5-9209-19F7285707D0}" type="datetimeFigureOut">
              <a:rPr lang="en-GB" smtClean="0"/>
              <a:t>24/10/2017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BCE091-7956-40A9-BE6A-4FE3C4359E4B}" type="slidenum">
              <a:rPr lang="en-GB" smtClean="0"/>
              <a:t>‹#›</a:t>
            </a:fld>
            <a:endParaRPr lang="en-GB"/>
          </a:p>
        </p:txBody>
      </p:sp>
    </p:spTree>
    <p:extLst>
      <p:ext uri="{BB962C8B-B14F-4D97-AF65-F5344CB8AC3E}">
        <p14:creationId xmlns:p14="http://schemas.microsoft.com/office/powerpoint/2010/main" val="2560642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15218D-BAB4-47F5-9209-19F7285707D0}" type="datetimeFigureOut">
              <a:rPr lang="en-GB" smtClean="0"/>
              <a:t>24/10/2017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BCE091-7956-40A9-BE6A-4FE3C4359E4B}"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86691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15218D-BAB4-47F5-9209-19F7285707D0}" type="datetimeFigureOut">
              <a:rPr lang="en-GB" smtClean="0"/>
              <a:t>24/10/2017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BCE091-7956-40A9-BE6A-4FE3C4359E4B}" type="slidenum">
              <a:rPr lang="en-GB" smtClean="0"/>
              <a:t>‹#›</a:t>
            </a:fld>
            <a:endParaRPr lang="en-GB"/>
          </a:p>
        </p:txBody>
      </p:sp>
    </p:spTree>
    <p:extLst>
      <p:ext uri="{BB962C8B-B14F-4D97-AF65-F5344CB8AC3E}">
        <p14:creationId xmlns:p14="http://schemas.microsoft.com/office/powerpoint/2010/main" val="2391996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15218D-BAB4-47F5-9209-19F7285707D0}" type="datetimeFigureOut">
              <a:rPr lang="en-GB" smtClean="0"/>
              <a:t>24/10/2017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BCE091-7956-40A9-BE6A-4FE3C4359E4B}" type="slidenum">
              <a:rPr lang="en-GB" smtClean="0"/>
              <a:t>‹#›</a:t>
            </a:fld>
            <a:endParaRPr lang="en-GB"/>
          </a:p>
        </p:txBody>
      </p:sp>
    </p:spTree>
    <p:extLst>
      <p:ext uri="{BB962C8B-B14F-4D97-AF65-F5344CB8AC3E}">
        <p14:creationId xmlns:p14="http://schemas.microsoft.com/office/powerpoint/2010/main" val="1775543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15218D-BAB4-47F5-9209-19F7285707D0}" type="datetimeFigureOut">
              <a:rPr lang="en-GB" smtClean="0"/>
              <a:t>24/10/2017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BCE091-7956-40A9-BE6A-4FE3C4359E4B}" type="slidenum">
              <a:rPr lang="en-GB" smtClean="0"/>
              <a:t>‹#›</a:t>
            </a:fld>
            <a:endParaRPr lang="en-GB"/>
          </a:p>
        </p:txBody>
      </p:sp>
    </p:spTree>
    <p:extLst>
      <p:ext uri="{BB962C8B-B14F-4D97-AF65-F5344CB8AC3E}">
        <p14:creationId xmlns:p14="http://schemas.microsoft.com/office/powerpoint/2010/main" val="1804433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5218D-BAB4-47F5-9209-19F7285707D0}" type="datetimeFigureOut">
              <a:rPr lang="en-GB" smtClean="0"/>
              <a:t>24/10/2017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BCE091-7956-40A9-BE6A-4FE3C4359E4B}" type="slidenum">
              <a:rPr lang="en-GB" smtClean="0"/>
              <a:t>‹#›</a:t>
            </a:fld>
            <a:endParaRPr lang="en-GB"/>
          </a:p>
        </p:txBody>
      </p:sp>
    </p:spTree>
    <p:extLst>
      <p:ext uri="{BB962C8B-B14F-4D97-AF65-F5344CB8AC3E}">
        <p14:creationId xmlns:p14="http://schemas.microsoft.com/office/powerpoint/2010/main" val="4005996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5218D-BAB4-47F5-9209-19F7285707D0}" type="datetimeFigureOut">
              <a:rPr lang="en-GB" smtClean="0"/>
              <a:t>24/10/2017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BCE091-7956-40A9-BE6A-4FE3C4359E4B}" type="slidenum">
              <a:rPr lang="en-GB" smtClean="0"/>
              <a:t>‹#›</a:t>
            </a:fld>
            <a:endParaRPr lang="en-GB"/>
          </a:p>
        </p:txBody>
      </p:sp>
    </p:spTree>
    <p:extLst>
      <p:ext uri="{BB962C8B-B14F-4D97-AF65-F5344CB8AC3E}">
        <p14:creationId xmlns:p14="http://schemas.microsoft.com/office/powerpoint/2010/main" val="2138611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5218D-BAB4-47F5-9209-19F7285707D0}" type="datetimeFigureOut">
              <a:rPr lang="en-GB" smtClean="0"/>
              <a:t>24/10/2017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BCE091-7956-40A9-BE6A-4FE3C4359E4B}" type="slidenum">
              <a:rPr lang="en-GB" smtClean="0"/>
              <a:t>‹#›</a:t>
            </a:fld>
            <a:endParaRPr lang="en-GB"/>
          </a:p>
        </p:txBody>
      </p:sp>
      <p:pic>
        <p:nvPicPr>
          <p:cNvPr id="7" name="Picture 6">
            <a:extLst>
              <a:ext uri="{FF2B5EF4-FFF2-40B4-BE49-F238E27FC236}">
                <a16:creationId xmlns:a16="http://schemas.microsoft.com/office/drawing/2014/main" id="{B8498F34-D4A9-4D81-A6FA-E5425D375A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54046" y="5582846"/>
            <a:ext cx="1204980" cy="1198005"/>
          </a:xfrm>
          <a:prstGeom prst="rect">
            <a:avLst/>
          </a:prstGeom>
        </p:spPr>
      </p:pic>
    </p:spTree>
    <p:extLst>
      <p:ext uri="{BB962C8B-B14F-4D97-AF65-F5344CB8AC3E}">
        <p14:creationId xmlns:p14="http://schemas.microsoft.com/office/powerpoint/2010/main" val="294131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15218D-BAB4-47F5-9209-19F7285707D0}" type="datetimeFigureOut">
              <a:rPr lang="en-GB" smtClean="0"/>
              <a:t>24/10/2017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BCE091-7956-40A9-BE6A-4FE3C4359E4B}" type="slidenum">
              <a:rPr lang="en-GB" smtClean="0"/>
              <a:t>‹#›</a:t>
            </a:fld>
            <a:endParaRPr lang="en-GB"/>
          </a:p>
        </p:txBody>
      </p:sp>
      <p:pic>
        <p:nvPicPr>
          <p:cNvPr id="7" name="Picture 6">
            <a:extLst>
              <a:ext uri="{FF2B5EF4-FFF2-40B4-BE49-F238E27FC236}">
                <a16:creationId xmlns:a16="http://schemas.microsoft.com/office/drawing/2014/main" id="{AB8048F7-E85D-446F-970A-302AE06A460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54046" y="5582846"/>
            <a:ext cx="1204980" cy="1198005"/>
          </a:xfrm>
          <a:prstGeom prst="rect">
            <a:avLst/>
          </a:prstGeom>
        </p:spPr>
      </p:pic>
    </p:spTree>
    <p:extLst>
      <p:ext uri="{BB962C8B-B14F-4D97-AF65-F5344CB8AC3E}">
        <p14:creationId xmlns:p14="http://schemas.microsoft.com/office/powerpoint/2010/main" val="3864834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5218D-BAB4-47F5-9209-19F7285707D0}" type="datetimeFigureOut">
              <a:rPr lang="en-GB" smtClean="0"/>
              <a:t>24/10/2017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BCE091-7956-40A9-BE6A-4FE3C4359E4B}" type="slidenum">
              <a:rPr lang="en-GB" smtClean="0"/>
              <a:t>‹#›</a:t>
            </a:fld>
            <a:endParaRPr lang="en-GB"/>
          </a:p>
        </p:txBody>
      </p:sp>
      <p:pic>
        <p:nvPicPr>
          <p:cNvPr id="8" name="Picture 7">
            <a:extLst>
              <a:ext uri="{FF2B5EF4-FFF2-40B4-BE49-F238E27FC236}">
                <a16:creationId xmlns:a16="http://schemas.microsoft.com/office/drawing/2014/main" id="{BFEFBFE9-E104-439F-A64C-2D8BDC2C66D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54046" y="5582846"/>
            <a:ext cx="1204980" cy="1198005"/>
          </a:xfrm>
          <a:prstGeom prst="rect">
            <a:avLst/>
          </a:prstGeom>
        </p:spPr>
      </p:pic>
    </p:spTree>
    <p:extLst>
      <p:ext uri="{BB962C8B-B14F-4D97-AF65-F5344CB8AC3E}">
        <p14:creationId xmlns:p14="http://schemas.microsoft.com/office/powerpoint/2010/main" val="25828776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5218D-BAB4-47F5-9209-19F7285707D0}" type="datetimeFigureOut">
              <a:rPr lang="en-GB" smtClean="0"/>
              <a:t>24/10/2017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2BCE091-7956-40A9-BE6A-4FE3C4359E4B}" type="slidenum">
              <a:rPr lang="en-GB" smtClean="0"/>
              <a:t>‹#›</a:t>
            </a:fld>
            <a:endParaRPr lang="en-GB"/>
          </a:p>
        </p:txBody>
      </p:sp>
      <p:pic>
        <p:nvPicPr>
          <p:cNvPr id="12" name="Picture 11">
            <a:extLst>
              <a:ext uri="{FF2B5EF4-FFF2-40B4-BE49-F238E27FC236}">
                <a16:creationId xmlns:a16="http://schemas.microsoft.com/office/drawing/2014/main" id="{A4B973E4-13AF-4EB6-A227-E993D1C30DC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54046" y="5582846"/>
            <a:ext cx="1204980" cy="1198005"/>
          </a:xfrm>
          <a:prstGeom prst="rect">
            <a:avLst/>
          </a:prstGeom>
        </p:spPr>
      </p:pic>
    </p:spTree>
    <p:extLst>
      <p:ext uri="{BB962C8B-B14F-4D97-AF65-F5344CB8AC3E}">
        <p14:creationId xmlns:p14="http://schemas.microsoft.com/office/powerpoint/2010/main" val="374235525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5218D-BAB4-47F5-9209-19F7285707D0}" type="datetimeFigureOut">
              <a:rPr lang="en-GB" smtClean="0"/>
              <a:t>24/10/2017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BCE091-7956-40A9-BE6A-4FE3C4359E4B}" type="slidenum">
              <a:rPr lang="en-GB" smtClean="0"/>
              <a:t>‹#›</a:t>
            </a:fld>
            <a:endParaRPr lang="en-GB"/>
          </a:p>
        </p:txBody>
      </p:sp>
      <p:pic>
        <p:nvPicPr>
          <p:cNvPr id="6" name="Picture 5">
            <a:extLst>
              <a:ext uri="{FF2B5EF4-FFF2-40B4-BE49-F238E27FC236}">
                <a16:creationId xmlns:a16="http://schemas.microsoft.com/office/drawing/2014/main" id="{57EACBEA-476C-4CFE-8875-4DE37FE9790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54046" y="5582846"/>
            <a:ext cx="1204980" cy="1198005"/>
          </a:xfrm>
          <a:prstGeom prst="rect">
            <a:avLst/>
          </a:prstGeom>
        </p:spPr>
      </p:pic>
    </p:spTree>
    <p:extLst>
      <p:ext uri="{BB962C8B-B14F-4D97-AF65-F5344CB8AC3E}">
        <p14:creationId xmlns:p14="http://schemas.microsoft.com/office/powerpoint/2010/main" val="3969108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5218D-BAB4-47F5-9209-19F7285707D0}" type="datetimeFigureOut">
              <a:rPr lang="en-GB" smtClean="0"/>
              <a:t>24/10/2017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2BCE091-7956-40A9-BE6A-4FE3C4359E4B}" type="slidenum">
              <a:rPr lang="en-GB" smtClean="0"/>
              <a:t>‹#›</a:t>
            </a:fld>
            <a:endParaRPr lang="en-GB"/>
          </a:p>
        </p:txBody>
      </p:sp>
      <p:pic>
        <p:nvPicPr>
          <p:cNvPr id="5" name="Picture 4">
            <a:extLst>
              <a:ext uri="{FF2B5EF4-FFF2-40B4-BE49-F238E27FC236}">
                <a16:creationId xmlns:a16="http://schemas.microsoft.com/office/drawing/2014/main" id="{017ACB3B-46D2-4C8B-AE0D-D43C8071CCF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54046" y="5582846"/>
            <a:ext cx="1204980" cy="1198005"/>
          </a:xfrm>
          <a:prstGeom prst="rect">
            <a:avLst/>
          </a:prstGeom>
        </p:spPr>
      </p:pic>
    </p:spTree>
    <p:extLst>
      <p:ext uri="{BB962C8B-B14F-4D97-AF65-F5344CB8AC3E}">
        <p14:creationId xmlns:p14="http://schemas.microsoft.com/office/powerpoint/2010/main" val="3171276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D15218D-BAB4-47F5-9209-19F7285707D0}" type="datetimeFigureOut">
              <a:rPr lang="en-GB" smtClean="0"/>
              <a:t>24/10/2017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BCE091-7956-40A9-BE6A-4FE3C4359E4B}" type="slidenum">
              <a:rPr lang="en-GB" smtClean="0"/>
              <a:t>‹#›</a:t>
            </a:fld>
            <a:endParaRPr lang="en-GB"/>
          </a:p>
        </p:txBody>
      </p:sp>
      <p:pic>
        <p:nvPicPr>
          <p:cNvPr id="8" name="Picture 7">
            <a:extLst>
              <a:ext uri="{FF2B5EF4-FFF2-40B4-BE49-F238E27FC236}">
                <a16:creationId xmlns:a16="http://schemas.microsoft.com/office/drawing/2014/main" id="{5AEB45AE-73F0-4250-93FE-B39D2A4FC31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54046" y="5582846"/>
            <a:ext cx="1204980" cy="1198005"/>
          </a:xfrm>
          <a:prstGeom prst="rect">
            <a:avLst/>
          </a:prstGeom>
        </p:spPr>
      </p:pic>
    </p:spTree>
    <p:extLst>
      <p:ext uri="{BB962C8B-B14F-4D97-AF65-F5344CB8AC3E}">
        <p14:creationId xmlns:p14="http://schemas.microsoft.com/office/powerpoint/2010/main" val="302390270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D15218D-BAB4-47F5-9209-19F7285707D0}" type="datetimeFigureOut">
              <a:rPr lang="en-GB" smtClean="0"/>
              <a:t>24/10/2017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BCE091-7956-40A9-BE6A-4FE3C4359E4B}" type="slidenum">
              <a:rPr lang="en-GB" smtClean="0"/>
              <a:t>‹#›</a:t>
            </a:fld>
            <a:endParaRPr lang="en-GB"/>
          </a:p>
        </p:txBody>
      </p:sp>
      <p:pic>
        <p:nvPicPr>
          <p:cNvPr id="9" name="Picture 8">
            <a:extLst>
              <a:ext uri="{FF2B5EF4-FFF2-40B4-BE49-F238E27FC236}">
                <a16:creationId xmlns:a16="http://schemas.microsoft.com/office/drawing/2014/main" id="{C5EAB298-C015-433D-AD72-704218EDB8F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54046" y="5582846"/>
            <a:ext cx="1204980" cy="1198005"/>
          </a:xfrm>
          <a:prstGeom prst="rect">
            <a:avLst/>
          </a:prstGeom>
        </p:spPr>
      </p:pic>
    </p:spTree>
    <p:extLst>
      <p:ext uri="{BB962C8B-B14F-4D97-AF65-F5344CB8AC3E}">
        <p14:creationId xmlns:p14="http://schemas.microsoft.com/office/powerpoint/2010/main" val="2646085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D15218D-BAB4-47F5-9209-19F7285707D0}" type="datetimeFigureOut">
              <a:rPr lang="en-GB" smtClean="0"/>
              <a:t>24/10/2017</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2BCE091-7956-40A9-BE6A-4FE3C4359E4B}" type="slidenum">
              <a:rPr lang="en-GB" smtClean="0"/>
              <a:t>‹#›</a:t>
            </a:fld>
            <a:endParaRPr lang="en-GB"/>
          </a:p>
        </p:txBody>
      </p:sp>
    </p:spTree>
    <p:extLst>
      <p:ext uri="{BB962C8B-B14F-4D97-AF65-F5344CB8AC3E}">
        <p14:creationId xmlns:p14="http://schemas.microsoft.com/office/powerpoint/2010/main" val="3298558556"/>
      </p:ext>
    </p:extLst>
  </p:cSld>
  <p:clrMap bg1="dk1" tx1="lt1" bg2="dk2" tx2="lt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 id="2147484166" r:id="rId12"/>
    <p:sldLayoutId id="2147484167" r:id="rId13"/>
    <p:sldLayoutId id="2147484168" r:id="rId14"/>
    <p:sldLayoutId id="2147484169" r:id="rId15"/>
    <p:sldLayoutId id="2147484170" r:id="rId16"/>
    <p:sldLayoutId id="21474841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interest.com/pin/519884350715640157/" TargetMode="External"/><Relationship Id="rId2" Type="http://schemas.openxmlformats.org/officeDocument/2006/relationships/hyperlink" Target="https://lidenz.ru/libraries-in-moscow/" TargetMode="External"/><Relationship Id="rId1" Type="http://schemas.openxmlformats.org/officeDocument/2006/relationships/slideLayout" Target="../slideLayouts/slideLayout2.xml"/><Relationship Id="rId4" Type="http://schemas.openxmlformats.org/officeDocument/2006/relationships/hyperlink" Target="http://www.gameinformer.com/b/features/archive/2014/05/01/taken-to-horror-school-a-look-a-kraven-manor.aspx?SortOrder=des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66000">
              <a:schemeClr val="bg1">
                <a:lumMod val="85000"/>
                <a:lumOff val="15000"/>
              </a:schemeClr>
            </a:gs>
            <a:gs pos="92000">
              <a:schemeClr val="bg1">
                <a:lumMod val="65000"/>
                <a:lumOff val="35000"/>
              </a:schemeClr>
            </a:gs>
            <a:gs pos="100000">
              <a:srgbClr val="5C5C5C"/>
            </a:gs>
          </a:gsLst>
          <a:lin ang="3600000" scaled="0"/>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3120" t="25349" r="31834" b="37920"/>
          <a:stretch/>
        </p:blipFill>
        <p:spPr>
          <a:xfrm>
            <a:off x="0" y="16479"/>
            <a:ext cx="12192000" cy="684152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073560"/>
            <a:ext cx="8168640" cy="2784441"/>
          </a:xfrm>
          <a:prstGeom prst="rect">
            <a:avLst/>
          </a:prstGeom>
        </p:spPr>
      </p:pic>
    </p:spTree>
    <p:extLst>
      <p:ext uri="{BB962C8B-B14F-4D97-AF65-F5344CB8AC3E}">
        <p14:creationId xmlns:p14="http://schemas.microsoft.com/office/powerpoint/2010/main" val="1985971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58AD-13C0-4FFD-9BA9-CACE10C6CE38}"/>
              </a:ext>
            </a:extLst>
          </p:cNvPr>
          <p:cNvSpPr>
            <a:spLocks noGrp="1"/>
          </p:cNvSpPr>
          <p:nvPr>
            <p:ph type="title"/>
          </p:nvPr>
        </p:nvSpPr>
        <p:spPr/>
        <p:txBody>
          <a:bodyPr/>
          <a:lstStyle/>
          <a:p>
            <a:r>
              <a:rPr lang="en-GB" dirty="0"/>
              <a:t>Moodboards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8824" y="1690688"/>
            <a:ext cx="3229307" cy="4567417"/>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7550" y="1605510"/>
            <a:ext cx="3289530" cy="4652595"/>
          </a:xfrm>
          <a:prstGeom prst="rect">
            <a:avLst/>
          </a:prstGeom>
        </p:spPr>
      </p:pic>
    </p:spTree>
    <p:extLst>
      <p:ext uri="{BB962C8B-B14F-4D97-AF65-F5344CB8AC3E}">
        <p14:creationId xmlns:p14="http://schemas.microsoft.com/office/powerpoint/2010/main" val="3850130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CC9B-DE8A-401F-9B21-E1558F0F83B3}"/>
              </a:ext>
            </a:extLst>
          </p:cNvPr>
          <p:cNvSpPr>
            <a:spLocks noGrp="1"/>
          </p:cNvSpPr>
          <p:nvPr>
            <p:ph type="title"/>
          </p:nvPr>
        </p:nvSpPr>
        <p:spPr/>
        <p:txBody>
          <a:bodyPr/>
          <a:lstStyle/>
          <a:p>
            <a:r>
              <a:rPr lang="en-GB" dirty="0"/>
              <a:t>Market Research</a:t>
            </a:r>
          </a:p>
        </p:txBody>
      </p:sp>
      <p:pic>
        <p:nvPicPr>
          <p:cNvPr id="5" name="Content Placeholder 4"/>
          <p:cNvPicPr>
            <a:picLocks noGrp="1" noChangeAspect="1"/>
          </p:cNvPicPr>
          <p:nvPr>
            <p:ph idx="1"/>
          </p:nvPr>
        </p:nvPicPr>
        <p:blipFill rotWithShape="1">
          <a:blip r:embed="rId2"/>
          <a:srcRect l="9402" t="38794" r="69578" b="31256"/>
          <a:stretch/>
        </p:blipFill>
        <p:spPr>
          <a:xfrm>
            <a:off x="7428646" y="1874099"/>
            <a:ext cx="2981822" cy="2253310"/>
          </a:xfrm>
          <a:prstGeom prst="rect">
            <a:avLst/>
          </a:prstGeom>
        </p:spPr>
      </p:pic>
      <p:pic>
        <p:nvPicPr>
          <p:cNvPr id="6" name="Picture 5"/>
          <p:cNvPicPr>
            <a:picLocks noChangeAspect="1"/>
          </p:cNvPicPr>
          <p:nvPr/>
        </p:nvPicPr>
        <p:blipFill rotWithShape="1">
          <a:blip r:embed="rId3"/>
          <a:srcRect l="8893" t="34250" r="69343" b="37864"/>
          <a:stretch/>
        </p:blipFill>
        <p:spPr>
          <a:xfrm>
            <a:off x="7373388" y="4496741"/>
            <a:ext cx="2981821" cy="2253309"/>
          </a:xfrm>
          <a:prstGeom prst="rect">
            <a:avLst/>
          </a:prstGeom>
        </p:spPr>
      </p:pic>
      <p:sp>
        <p:nvSpPr>
          <p:cNvPr id="8" name="TextBox 7"/>
          <p:cNvSpPr txBox="1"/>
          <p:nvPr/>
        </p:nvSpPr>
        <p:spPr>
          <a:xfrm>
            <a:off x="7232073" y="4127409"/>
            <a:ext cx="3807229" cy="369332"/>
          </a:xfrm>
          <a:prstGeom prst="rect">
            <a:avLst/>
          </a:prstGeom>
          <a:noFill/>
        </p:spPr>
        <p:txBody>
          <a:bodyPr wrap="square" rtlCol="0">
            <a:spAutoFit/>
          </a:bodyPr>
          <a:lstStyle/>
          <a:p>
            <a:r>
              <a:rPr lang="en-GB" dirty="0"/>
              <a:t>Average sales per day since launch</a:t>
            </a:r>
          </a:p>
        </p:txBody>
      </p:sp>
      <p:sp>
        <p:nvSpPr>
          <p:cNvPr id="9" name="TextBox 8"/>
          <p:cNvSpPr txBox="1"/>
          <p:nvPr/>
        </p:nvSpPr>
        <p:spPr>
          <a:xfrm>
            <a:off x="7306888" y="1504767"/>
            <a:ext cx="3374969" cy="369332"/>
          </a:xfrm>
          <a:prstGeom prst="rect">
            <a:avLst/>
          </a:prstGeom>
          <a:noFill/>
        </p:spPr>
        <p:txBody>
          <a:bodyPr wrap="square" rtlCol="0">
            <a:spAutoFit/>
          </a:bodyPr>
          <a:lstStyle/>
          <a:p>
            <a:r>
              <a:rPr lang="en-GB" dirty="0"/>
              <a:t>Number of owners since launch</a:t>
            </a:r>
          </a:p>
        </p:txBody>
      </p:sp>
      <p:sp>
        <p:nvSpPr>
          <p:cNvPr id="11" name="TextBox 10"/>
          <p:cNvSpPr txBox="1"/>
          <p:nvPr/>
        </p:nvSpPr>
        <p:spPr>
          <a:xfrm>
            <a:off x="697578" y="1682790"/>
            <a:ext cx="6384174" cy="3693319"/>
          </a:xfrm>
          <a:prstGeom prst="rect">
            <a:avLst/>
          </a:prstGeom>
          <a:noFill/>
        </p:spPr>
        <p:txBody>
          <a:bodyPr wrap="square" rtlCol="0">
            <a:spAutoFit/>
          </a:bodyPr>
          <a:lstStyle/>
          <a:p>
            <a:pPr marL="285750" indent="-285750">
              <a:buFont typeface="Arial" panose="020B0604020202020204" pitchFamily="34" charset="0"/>
              <a:buChar char="•"/>
            </a:pPr>
            <a:r>
              <a:rPr lang="en-GB" dirty="0"/>
              <a:t>We looked at five different games which we concluded were similar to ours, based from these aspects.</a:t>
            </a:r>
          </a:p>
          <a:p>
            <a:pPr marL="285750" indent="-285750">
              <a:buFont typeface="Arial" panose="020B0604020202020204" pitchFamily="34" charset="0"/>
              <a:buChar char="•"/>
            </a:pPr>
            <a:r>
              <a:rPr lang="en-GB" dirty="0"/>
              <a:t>Top Down.</a:t>
            </a:r>
          </a:p>
          <a:p>
            <a:pPr marL="285750" indent="-285750">
              <a:buFont typeface="Arial" panose="020B0604020202020204" pitchFamily="34" charset="0"/>
              <a:buChar char="•"/>
            </a:pPr>
            <a:r>
              <a:rPr lang="en-GB" dirty="0"/>
              <a:t>Point and click.</a:t>
            </a:r>
          </a:p>
          <a:p>
            <a:pPr marL="285750" indent="-285750">
              <a:buFont typeface="Arial" panose="020B0604020202020204" pitchFamily="34" charset="0"/>
              <a:buChar char="•"/>
            </a:pPr>
            <a:r>
              <a:rPr lang="en-GB" dirty="0"/>
              <a:t>Horror.</a:t>
            </a:r>
          </a:p>
          <a:p>
            <a:pPr marL="285750" indent="-285750">
              <a:buFont typeface="Arial" panose="020B0604020202020204" pitchFamily="34" charset="0"/>
              <a:buChar char="•"/>
            </a:pPr>
            <a:r>
              <a:rPr lang="en-GB" dirty="0"/>
              <a:t>Created by an indie studio.</a:t>
            </a:r>
          </a:p>
          <a:p>
            <a:endParaRPr lang="en-GB" dirty="0"/>
          </a:p>
          <a:p>
            <a:pPr marL="285750" indent="-285750">
              <a:buFont typeface="Arial" panose="020B0604020202020204" pitchFamily="34" charset="0"/>
              <a:buChar char="•"/>
            </a:pPr>
            <a:r>
              <a:rPr lang="en-GB" dirty="0"/>
              <a:t>From this we investigated the number of owners they've had since launch, and the average sales per day.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Earliest date: May 20, 2014: The Last Door</a:t>
            </a:r>
          </a:p>
          <a:p>
            <a:pPr marL="285750" indent="-285750">
              <a:buFont typeface="Arial" panose="020B0604020202020204" pitchFamily="34" charset="0"/>
              <a:buChar char="•"/>
            </a:pPr>
            <a:r>
              <a:rPr lang="en-GB" dirty="0"/>
              <a:t>Latest date: Aug 17 2017: </a:t>
            </a:r>
            <a:r>
              <a:rPr lang="en-GB" dirty="0" err="1"/>
              <a:t>Pembrey</a:t>
            </a:r>
            <a:endParaRPr lang="en-GB" dirty="0"/>
          </a:p>
          <a:p>
            <a:pPr marL="285750" indent="-285750">
              <a:buFont typeface="Arial" panose="020B0604020202020204" pitchFamily="34" charset="0"/>
              <a:buChar char="•"/>
            </a:pPr>
            <a:r>
              <a:rPr lang="en-GB" dirty="0"/>
              <a:t>Price….</a:t>
            </a:r>
          </a:p>
        </p:txBody>
      </p:sp>
    </p:spTree>
    <p:extLst>
      <p:ext uri="{BB962C8B-B14F-4D97-AF65-F5344CB8AC3E}">
        <p14:creationId xmlns:p14="http://schemas.microsoft.com/office/powerpoint/2010/main" val="992735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1A89A5-0906-434F-8161-169814464B40}"/>
              </a:ext>
            </a:extLst>
          </p:cNvPr>
          <p:cNvSpPr>
            <a:spLocks noGrp="1"/>
          </p:cNvSpPr>
          <p:nvPr>
            <p:ph type="ctrTitle"/>
          </p:nvPr>
        </p:nvSpPr>
        <p:spPr/>
        <p:txBody>
          <a:bodyPr/>
          <a:lstStyle/>
          <a:p>
            <a:r>
              <a:rPr lang="en-GB" dirty="0"/>
              <a:t>Thank You For Listening!</a:t>
            </a:r>
          </a:p>
        </p:txBody>
      </p:sp>
      <p:sp>
        <p:nvSpPr>
          <p:cNvPr id="5" name="Subtitle 4">
            <a:extLst>
              <a:ext uri="{FF2B5EF4-FFF2-40B4-BE49-F238E27FC236}">
                <a16:creationId xmlns:a16="http://schemas.microsoft.com/office/drawing/2014/main" id="{DE114BBB-E85A-454A-970B-C173EC672333}"/>
              </a:ext>
            </a:extLst>
          </p:cNvPr>
          <p:cNvSpPr>
            <a:spLocks noGrp="1"/>
          </p:cNvSpPr>
          <p:nvPr>
            <p:ph type="subTitle" idx="1"/>
          </p:nvPr>
        </p:nvSpPr>
        <p:spPr/>
        <p:txBody>
          <a:bodyPr/>
          <a:lstStyle/>
          <a:p>
            <a:r>
              <a:rPr lang="en-GB" dirty="0"/>
              <a:t>Any Questions?</a:t>
            </a:r>
          </a:p>
        </p:txBody>
      </p:sp>
    </p:spTree>
    <p:extLst>
      <p:ext uri="{BB962C8B-B14F-4D97-AF65-F5344CB8AC3E}">
        <p14:creationId xmlns:p14="http://schemas.microsoft.com/office/powerpoint/2010/main" val="356510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normAutofit/>
          </a:bodyPr>
          <a:lstStyle/>
          <a:p>
            <a:r>
              <a:rPr lang="en-GB" dirty="0"/>
              <a:t>Slide 2 Library - </a:t>
            </a:r>
            <a:r>
              <a:rPr lang="en-GB" dirty="0" err="1"/>
              <a:t>Liden</a:t>
            </a:r>
            <a:r>
              <a:rPr lang="en-GB" dirty="0"/>
              <a:t> &amp; </a:t>
            </a:r>
            <a:r>
              <a:rPr lang="en-GB" dirty="0" err="1"/>
              <a:t>Denz</a:t>
            </a:r>
            <a:r>
              <a:rPr lang="en-GB" dirty="0"/>
              <a:t>. 2017. </a:t>
            </a:r>
            <a:r>
              <a:rPr lang="en-GB" i="1" dirty="0"/>
              <a:t>4 Amazing Libraries in Moscow - </a:t>
            </a:r>
            <a:r>
              <a:rPr lang="en-GB" i="1" dirty="0" err="1"/>
              <a:t>Liden</a:t>
            </a:r>
            <a:r>
              <a:rPr lang="en-GB" i="1" dirty="0"/>
              <a:t> &amp; </a:t>
            </a:r>
            <a:r>
              <a:rPr lang="en-GB" i="1" dirty="0" err="1"/>
              <a:t>Denz</a:t>
            </a:r>
            <a:r>
              <a:rPr lang="en-GB" dirty="0"/>
              <a:t>. [ONLINE] Available at: </a:t>
            </a:r>
            <a:r>
              <a:rPr lang="en-GB" dirty="0">
                <a:hlinkClick r:id="rId2"/>
              </a:rPr>
              <a:t>https://lidenz.ru/libraries-in-moscow/</a:t>
            </a:r>
            <a:r>
              <a:rPr lang="en-GB" dirty="0"/>
              <a:t>. [Accessed 23 October 2017].</a:t>
            </a:r>
          </a:p>
          <a:p>
            <a:r>
              <a:rPr lang="en-GB" dirty="0"/>
              <a:t>Slide 2 monster - Pinterest. 2017. </a:t>
            </a:r>
            <a:r>
              <a:rPr lang="en-GB" i="1" dirty="0"/>
              <a:t>illustrations of </a:t>
            </a:r>
            <a:r>
              <a:rPr lang="en-GB" i="1" dirty="0" err="1"/>
              <a:t>hp</a:t>
            </a:r>
            <a:r>
              <a:rPr lang="en-GB" i="1" dirty="0"/>
              <a:t> </a:t>
            </a:r>
            <a:r>
              <a:rPr lang="en-GB" i="1" dirty="0" err="1"/>
              <a:t>lovecraft</a:t>
            </a:r>
            <a:r>
              <a:rPr lang="en-GB" i="1" dirty="0"/>
              <a:t> monsters - Google Search | </a:t>
            </a:r>
            <a:r>
              <a:rPr lang="en-GB" i="1" dirty="0" err="1"/>
              <a:t>Daikaiju</a:t>
            </a:r>
            <a:r>
              <a:rPr lang="en-GB" i="1" dirty="0"/>
              <a:t> | Pinterest | </a:t>
            </a:r>
            <a:r>
              <a:rPr lang="en-GB" i="1" dirty="0" err="1"/>
              <a:t>Hp</a:t>
            </a:r>
            <a:r>
              <a:rPr lang="en-GB" i="1" dirty="0"/>
              <a:t> </a:t>
            </a:r>
            <a:r>
              <a:rPr lang="en-GB" i="1" dirty="0" err="1"/>
              <a:t>lovecraft</a:t>
            </a:r>
            <a:r>
              <a:rPr lang="en-GB" i="1" dirty="0"/>
              <a:t>, Illustrations and Cthulhu</a:t>
            </a:r>
            <a:r>
              <a:rPr lang="en-GB" dirty="0"/>
              <a:t>. [ONLINE] Available at: </a:t>
            </a:r>
            <a:r>
              <a:rPr lang="en-GB" dirty="0">
                <a:hlinkClick r:id="rId3"/>
              </a:rPr>
              <a:t>https://www.pinterest.com/pin/519884350715640157/</a:t>
            </a:r>
            <a:r>
              <a:rPr lang="en-GB" dirty="0"/>
              <a:t>. [Accessed 23 October 2017].</a:t>
            </a:r>
          </a:p>
          <a:p>
            <a:r>
              <a:rPr lang="en-GB" dirty="0"/>
              <a:t>Game Informer. 2017. </a:t>
            </a:r>
            <a:r>
              <a:rPr lang="en-GB" i="1" dirty="0"/>
              <a:t>Taken To Horror School With </a:t>
            </a:r>
            <a:r>
              <a:rPr lang="en-GB" i="1" dirty="0" err="1"/>
              <a:t>Kraven</a:t>
            </a:r>
            <a:r>
              <a:rPr lang="en-GB" i="1" dirty="0"/>
              <a:t> Manor - Features - www.GameInformer.com </a:t>
            </a:r>
            <a:r>
              <a:rPr lang="en-GB" dirty="0"/>
              <a:t>. [ONLINE] Available at: </a:t>
            </a:r>
            <a:r>
              <a:rPr lang="en-GB" dirty="0">
                <a:hlinkClick r:id="rId4"/>
              </a:rPr>
              <a:t>http://www.gameinformer.com/b/features/archive/2014/05/01/taken-to-horror-school-a-look-a-kraven-manor.aspx?SortOrder=desc</a:t>
            </a:r>
            <a:r>
              <a:rPr lang="en-GB" dirty="0"/>
              <a:t>. [Accessed 23 October 2017].</a:t>
            </a:r>
          </a:p>
        </p:txBody>
      </p:sp>
    </p:spTree>
    <p:extLst>
      <p:ext uri="{BB962C8B-B14F-4D97-AF65-F5344CB8AC3E}">
        <p14:creationId xmlns:p14="http://schemas.microsoft.com/office/powerpoint/2010/main" val="1235799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Desdemona’s Library USPs</a:t>
            </a:r>
          </a:p>
        </p:txBody>
      </p:sp>
      <p:sp>
        <p:nvSpPr>
          <p:cNvPr id="3" name="Content Placeholder 2">
            <a:extLst>
              <a:ext uri="{FF2B5EF4-FFF2-40B4-BE49-F238E27FC236}">
                <a16:creationId xmlns:a16="http://schemas.microsoft.com/office/drawing/2014/main" id="{BDCF4CB3-7037-45B9-93FE-A7BE9AE7BD28}"/>
              </a:ext>
            </a:extLst>
          </p:cNvPr>
          <p:cNvSpPr>
            <a:spLocks noGrp="1"/>
          </p:cNvSpPr>
          <p:nvPr>
            <p:ph idx="1"/>
          </p:nvPr>
        </p:nvSpPr>
        <p:spPr>
          <a:xfrm>
            <a:off x="838200" y="1825625"/>
            <a:ext cx="6313607" cy="4351338"/>
          </a:xfrm>
        </p:spPr>
        <p:txBody>
          <a:bodyPr>
            <a:normAutofit/>
          </a:bodyPr>
          <a:lstStyle/>
          <a:p>
            <a:r>
              <a:rPr lang="en-GB" sz="3200" dirty="0"/>
              <a:t>Top Down point and click horror</a:t>
            </a:r>
          </a:p>
          <a:p>
            <a:r>
              <a:rPr lang="en-GB" sz="3200" dirty="0"/>
              <a:t>Player can only run and hide</a:t>
            </a:r>
          </a:p>
          <a:p>
            <a:r>
              <a:rPr lang="en-GB" sz="3200" dirty="0"/>
              <a:t>Player can lose control of character</a:t>
            </a:r>
          </a:p>
          <a:p>
            <a:r>
              <a:rPr lang="en-GB" sz="3200" dirty="0"/>
              <a:t>Set in Portland library in 1980s</a:t>
            </a:r>
          </a:p>
          <a:p>
            <a:endParaRPr lang="en-GB" sz="3200" dirty="0"/>
          </a:p>
          <a:p>
            <a:endParaRPr lang="en-GB" sz="3200" dirty="0"/>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45051" y="4370351"/>
            <a:ext cx="2963798" cy="1975865"/>
          </a:xfrm>
          <a:prstGeom prst="rect">
            <a:avLst/>
          </a:prstGeom>
        </p:spPr>
      </p:pic>
      <p:pic>
        <p:nvPicPr>
          <p:cNvPr id="7"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1807" y="1770076"/>
            <a:ext cx="4283228" cy="2477488"/>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92097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AA9B-3E1D-4794-B192-E5E7617043AD}"/>
              </a:ext>
            </a:extLst>
          </p:cNvPr>
          <p:cNvSpPr>
            <a:spLocks noGrp="1"/>
          </p:cNvSpPr>
          <p:nvPr>
            <p:ph type="title"/>
          </p:nvPr>
        </p:nvSpPr>
        <p:spPr/>
        <p:txBody>
          <a:bodyPr/>
          <a:lstStyle/>
          <a:p>
            <a:r>
              <a:rPr lang="en-GB" dirty="0"/>
              <a:t>Story Concept</a:t>
            </a:r>
          </a:p>
        </p:txBody>
      </p:sp>
      <p:sp>
        <p:nvSpPr>
          <p:cNvPr id="3" name="Content Placeholder 2"/>
          <p:cNvSpPr>
            <a:spLocks noGrp="1"/>
          </p:cNvSpPr>
          <p:nvPr>
            <p:ph idx="1"/>
          </p:nvPr>
        </p:nvSpPr>
        <p:spPr>
          <a:xfrm>
            <a:off x="913795" y="1732449"/>
            <a:ext cx="6276714" cy="4344155"/>
          </a:xfrm>
        </p:spPr>
        <p:txBody>
          <a:bodyPr/>
          <a:lstStyle/>
          <a:p>
            <a:pPr lvl="0"/>
            <a:r>
              <a:rPr lang="en-US" dirty="0"/>
              <a:t>You are a Librarian. </a:t>
            </a:r>
          </a:p>
          <a:p>
            <a:pPr lvl="0"/>
            <a:r>
              <a:rPr lang="en-US" dirty="0"/>
              <a:t>A break-in occurs and you are knocked out.</a:t>
            </a:r>
          </a:p>
          <a:p>
            <a:pPr lvl="0"/>
            <a:r>
              <a:rPr lang="en-US" dirty="0"/>
              <a:t>It is a cultist who has broken in and commits suicide in order to complete the ritual.</a:t>
            </a:r>
          </a:p>
          <a:p>
            <a:pPr lvl="0"/>
            <a:r>
              <a:rPr lang="en-US" dirty="0"/>
              <a:t>You then try and find the book in order to stop the creature. </a:t>
            </a:r>
          </a:p>
          <a:p>
            <a:pPr lvl="0"/>
            <a:r>
              <a:rPr lang="en-US" dirty="0"/>
              <a:t>Finding the book you need to find certain item to stop the creature.</a:t>
            </a:r>
          </a:p>
          <a:p>
            <a:pPr lvl="0"/>
            <a:r>
              <a:rPr lang="en-US" dirty="0"/>
              <a:t>Failing this, your only option is to escape.  </a:t>
            </a:r>
          </a:p>
          <a:p>
            <a:pPr lvl="0"/>
            <a:endParaRPr lang="en-US" dirty="0"/>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l="23876" t="1679" r="9110" b="2035"/>
          <a:stretch/>
        </p:blipFill>
        <p:spPr>
          <a:xfrm>
            <a:off x="7061201" y="1645920"/>
            <a:ext cx="4805680" cy="3884030"/>
          </a:xfrm>
          <a:prstGeom prst="rect">
            <a:avLst/>
          </a:prstGeom>
        </p:spPr>
      </p:pic>
    </p:spTree>
    <p:extLst>
      <p:ext uri="{BB962C8B-B14F-4D97-AF65-F5344CB8AC3E}">
        <p14:creationId xmlns:p14="http://schemas.microsoft.com/office/powerpoint/2010/main" val="340154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EB76-45B9-480F-A00C-937796436A85}"/>
              </a:ext>
            </a:extLst>
          </p:cNvPr>
          <p:cNvSpPr>
            <a:spLocks noGrp="1"/>
          </p:cNvSpPr>
          <p:nvPr>
            <p:ph type="title"/>
          </p:nvPr>
        </p:nvSpPr>
        <p:spPr/>
        <p:txBody>
          <a:bodyPr/>
          <a:lstStyle/>
          <a:p>
            <a:r>
              <a:rPr lang="en-GB" dirty="0"/>
              <a:t>Game Mechanics</a:t>
            </a:r>
          </a:p>
        </p:txBody>
      </p:sp>
      <p:sp>
        <p:nvSpPr>
          <p:cNvPr id="3" name="Content Placeholder 2">
            <a:extLst>
              <a:ext uri="{FF2B5EF4-FFF2-40B4-BE49-F238E27FC236}">
                <a16:creationId xmlns:a16="http://schemas.microsoft.com/office/drawing/2014/main" id="{2975F814-1DA7-40D8-88B8-354019B17906}"/>
              </a:ext>
            </a:extLst>
          </p:cNvPr>
          <p:cNvSpPr>
            <a:spLocks noGrp="1"/>
          </p:cNvSpPr>
          <p:nvPr>
            <p:ph idx="1"/>
          </p:nvPr>
        </p:nvSpPr>
        <p:spPr>
          <a:xfrm>
            <a:off x="588818" y="1690688"/>
            <a:ext cx="5040086" cy="4558846"/>
          </a:xfrm>
        </p:spPr>
        <p:txBody>
          <a:bodyPr>
            <a:normAutofit/>
          </a:bodyPr>
          <a:lstStyle/>
          <a:p>
            <a:r>
              <a:rPr lang="en-GB" dirty="0"/>
              <a:t>Restricted view</a:t>
            </a:r>
          </a:p>
          <a:p>
            <a:r>
              <a:rPr lang="en-GB" dirty="0"/>
              <a:t>Certain objects hidden from view</a:t>
            </a:r>
          </a:p>
          <a:p>
            <a:r>
              <a:rPr lang="en-GB" dirty="0"/>
              <a:t>Players fear affects level of control</a:t>
            </a:r>
          </a:p>
          <a:p>
            <a:r>
              <a:rPr lang="en-GB" dirty="0"/>
              <a:t>Sound ripples generated throughout level</a:t>
            </a:r>
          </a:p>
          <a:p>
            <a:r>
              <a:rPr lang="en-GB" dirty="0"/>
              <a:t>Fog of war</a:t>
            </a:r>
          </a:p>
          <a:p>
            <a:r>
              <a:rPr lang="en-GB" dirty="0"/>
              <a:t>Undiscovered rooms are blacked out</a:t>
            </a:r>
          </a:p>
          <a:p>
            <a:r>
              <a:rPr lang="en-GB" dirty="0"/>
              <a:t>Parasite enemies alert monster</a:t>
            </a:r>
          </a:p>
          <a:p>
            <a:pPr marL="0" indent="0">
              <a:buNone/>
            </a:pPr>
            <a:endParaRPr lang="en-GB"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722" t="5447" r="14954" b="10513"/>
          <a:stretch/>
        </p:blipFill>
        <p:spPr>
          <a:xfrm>
            <a:off x="5628904" y="1690688"/>
            <a:ext cx="5919418" cy="3869117"/>
          </a:xfrm>
          <a:prstGeom prst="rect">
            <a:avLst/>
          </a:prstGeom>
        </p:spPr>
      </p:pic>
    </p:spTree>
    <p:extLst>
      <p:ext uri="{BB962C8B-B14F-4D97-AF65-F5344CB8AC3E}">
        <p14:creationId xmlns:p14="http://schemas.microsoft.com/office/powerpoint/2010/main" val="3845915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9CDCD-CEE4-4376-8C14-E9F64A017490}"/>
              </a:ext>
            </a:extLst>
          </p:cNvPr>
          <p:cNvSpPr>
            <a:spLocks noGrp="1"/>
          </p:cNvSpPr>
          <p:nvPr>
            <p:ph type="title"/>
          </p:nvPr>
        </p:nvSpPr>
        <p:spPr>
          <a:xfrm>
            <a:off x="880545" y="435033"/>
            <a:ext cx="10353762" cy="970450"/>
          </a:xfrm>
        </p:spPr>
        <p:txBody>
          <a:bodyPr/>
          <a:lstStyle/>
          <a:p>
            <a:r>
              <a:rPr lang="en-GB" dirty="0"/>
              <a:t>Gameplay Loop</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64010742"/>
              </p:ext>
            </p:extLst>
          </p:nvPr>
        </p:nvGraphicFramePr>
        <p:xfrm>
          <a:off x="-357448" y="1580050"/>
          <a:ext cx="12327775" cy="455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40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D80B-AC11-431D-B1B8-4B7F2171E036}"/>
              </a:ext>
            </a:extLst>
          </p:cNvPr>
          <p:cNvSpPr>
            <a:spLocks noGrp="1"/>
          </p:cNvSpPr>
          <p:nvPr>
            <p:ph type="title"/>
          </p:nvPr>
        </p:nvSpPr>
        <p:spPr/>
        <p:txBody>
          <a:bodyPr/>
          <a:lstStyle/>
          <a:p>
            <a:r>
              <a:rPr lang="en-GB" dirty="0"/>
              <a:t>Animation Inspiration</a:t>
            </a:r>
          </a:p>
        </p:txBody>
      </p:sp>
      <p:sp>
        <p:nvSpPr>
          <p:cNvPr id="3" name="Content Placeholder 2">
            <a:extLst>
              <a:ext uri="{FF2B5EF4-FFF2-40B4-BE49-F238E27FC236}">
                <a16:creationId xmlns:a16="http://schemas.microsoft.com/office/drawing/2014/main" id="{4198E4E8-C6C8-4BC3-8FD9-3AFD29B40926}"/>
              </a:ext>
            </a:extLst>
          </p:cNvPr>
          <p:cNvSpPr>
            <a:spLocks noGrp="1"/>
          </p:cNvSpPr>
          <p:nvPr>
            <p:ph idx="1"/>
          </p:nvPr>
        </p:nvSpPr>
        <p:spPr/>
        <p:txBody>
          <a:bodyPr>
            <a:normAutofit/>
          </a:bodyPr>
          <a:lstStyle/>
          <a:p>
            <a:pPr marL="0" indent="0">
              <a:buNone/>
            </a:pPr>
            <a:r>
              <a:rPr lang="en-GB" dirty="0"/>
              <a:t>Enemy</a:t>
            </a:r>
          </a:p>
          <a:p>
            <a:pPr marL="0" indent="0">
              <a:buNone/>
            </a:pPr>
            <a:r>
              <a:rPr lang="en-GB" dirty="0"/>
              <a:t>- Creepy.</a:t>
            </a:r>
          </a:p>
          <a:p>
            <a:pPr>
              <a:buFontTx/>
              <a:buChar char="-"/>
            </a:pPr>
            <a:r>
              <a:rPr lang="en-GB" dirty="0"/>
              <a:t>Fast, Jittery and unpredictable.</a:t>
            </a:r>
          </a:p>
          <a:p>
            <a:pPr>
              <a:buFontTx/>
              <a:buChar char="-"/>
            </a:pPr>
            <a:r>
              <a:rPr lang="en-GB" dirty="0"/>
              <a:t>Unnatural.</a:t>
            </a:r>
          </a:p>
          <a:p>
            <a:pPr marL="0" indent="0">
              <a:buNone/>
            </a:pPr>
            <a:endParaRPr lang="en-GB" dirty="0"/>
          </a:p>
          <a:p>
            <a:pPr marL="0" indent="0">
              <a:buNone/>
            </a:pPr>
            <a:r>
              <a:rPr lang="en-GB" dirty="0"/>
              <a:t>Player</a:t>
            </a:r>
          </a:p>
          <a:p>
            <a:pPr>
              <a:buFontTx/>
              <a:buChar char="-"/>
            </a:pPr>
            <a:r>
              <a:rPr lang="en-GB" dirty="0"/>
              <a:t>Scared, frightened and in a panic.</a:t>
            </a:r>
          </a:p>
          <a:p>
            <a:pPr>
              <a:buFontTx/>
              <a:buChar char="-"/>
            </a:pPr>
            <a:r>
              <a:rPr lang="en-GB" dirty="0"/>
              <a:t>Worried about everything.</a:t>
            </a:r>
          </a:p>
          <a:p>
            <a:pPr>
              <a:buFontTx/>
              <a:buChar char="-"/>
            </a:pPr>
            <a:r>
              <a:rPr lang="en-GB" dirty="0"/>
              <a:t>Loss of sanity will change how they move and act.</a:t>
            </a:r>
          </a:p>
          <a:p>
            <a:pPr>
              <a:buFontTx/>
              <a:buChar char="-"/>
            </a:pPr>
            <a:endParaRPr lang="en-GB" dirty="0"/>
          </a:p>
        </p:txBody>
      </p:sp>
      <p:pic>
        <p:nvPicPr>
          <p:cNvPr id="1028" name="Picture 4" descr="http://vignette3.wikia.nocookie.net/thelastofus/images/3/38/The_Last_of_Us%E2%84%A2_Sarah_by_ArielFireGuns.jpg/revision/latest?cb=20150102091447"/>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062734" y="3761824"/>
            <a:ext cx="1826646" cy="2826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2734" y="1562642"/>
            <a:ext cx="3763506" cy="203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98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Mechanics</a:t>
            </a:r>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83360" y="3907769"/>
            <a:ext cx="5019040" cy="2386879"/>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15281" y="1484905"/>
            <a:ext cx="5042508" cy="2327719"/>
          </a:xfrm>
          <a:prstGeom prst="rect">
            <a:avLst/>
          </a:prstGeom>
        </p:spPr>
      </p:pic>
      <p:sp>
        <p:nvSpPr>
          <p:cNvPr id="6" name="Content Placeholder 5"/>
          <p:cNvSpPr>
            <a:spLocks noGrp="1"/>
          </p:cNvSpPr>
          <p:nvPr>
            <p:ph idx="1"/>
          </p:nvPr>
        </p:nvSpPr>
        <p:spPr>
          <a:xfrm>
            <a:off x="1483360" y="1484905"/>
            <a:ext cx="3799840" cy="2233655"/>
          </a:xfrm>
        </p:spPr>
        <p:txBody>
          <a:bodyPr/>
          <a:lstStyle/>
          <a:p>
            <a:pPr marL="36900" indent="0">
              <a:buNone/>
            </a:pPr>
            <a:r>
              <a:rPr lang="en-GB" dirty="0"/>
              <a:t>Right: Being chased by the monster </a:t>
            </a:r>
          </a:p>
        </p:txBody>
      </p:sp>
      <p:sp>
        <p:nvSpPr>
          <p:cNvPr id="7" name="Content Placeholder 5"/>
          <p:cNvSpPr txBox="1">
            <a:spLocks/>
          </p:cNvSpPr>
          <p:nvPr/>
        </p:nvSpPr>
        <p:spPr>
          <a:xfrm>
            <a:off x="6668110" y="3984380"/>
            <a:ext cx="3799840" cy="223365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GB" dirty="0"/>
              <a:t>Left: Using cone of view to reveal objects</a:t>
            </a:r>
          </a:p>
        </p:txBody>
      </p:sp>
    </p:spTree>
    <p:extLst>
      <p:ext uri="{BB962C8B-B14F-4D97-AF65-F5344CB8AC3E}">
        <p14:creationId xmlns:p14="http://schemas.microsoft.com/office/powerpoint/2010/main" val="259247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7EA5-A3ED-4897-A358-77AB9B393512}"/>
              </a:ext>
            </a:extLst>
          </p:cNvPr>
          <p:cNvSpPr>
            <a:spLocks noGrp="1"/>
          </p:cNvSpPr>
          <p:nvPr>
            <p:ph type="title"/>
          </p:nvPr>
        </p:nvSpPr>
        <p:spPr/>
        <p:txBody>
          <a:bodyPr/>
          <a:lstStyle/>
          <a:p>
            <a:r>
              <a:rPr lang="en-GB" dirty="0"/>
              <a:t>Inspiration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01509"/>
            <a:ext cx="3577377" cy="19707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726" y="2443940"/>
            <a:ext cx="3164490" cy="2703952"/>
          </a:xfrm>
          <a:prstGeom prst="rect">
            <a:avLst/>
          </a:prstGeom>
        </p:spPr>
      </p:pic>
      <p:sp>
        <p:nvSpPr>
          <p:cNvPr id="4" name="TextBox 3"/>
          <p:cNvSpPr txBox="1"/>
          <p:nvPr/>
        </p:nvSpPr>
        <p:spPr>
          <a:xfrm>
            <a:off x="1418704" y="1865266"/>
            <a:ext cx="2416367" cy="461665"/>
          </a:xfrm>
          <a:prstGeom prst="rect">
            <a:avLst/>
          </a:prstGeom>
          <a:noFill/>
        </p:spPr>
        <p:txBody>
          <a:bodyPr wrap="none" rtlCol="0">
            <a:spAutoFit/>
          </a:bodyPr>
          <a:lstStyle/>
          <a:p>
            <a:r>
              <a:rPr lang="en-GB" sz="2400" dirty="0" err="1"/>
              <a:t>Darkwood</a:t>
            </a:r>
            <a:r>
              <a:rPr lang="en-GB" sz="2400" dirty="0"/>
              <a:t> (2017) </a:t>
            </a:r>
          </a:p>
        </p:txBody>
      </p:sp>
      <p:sp>
        <p:nvSpPr>
          <p:cNvPr id="7" name="TextBox 6"/>
          <p:cNvSpPr txBox="1"/>
          <p:nvPr/>
        </p:nvSpPr>
        <p:spPr>
          <a:xfrm>
            <a:off x="5195607" y="1865266"/>
            <a:ext cx="2138727" cy="461665"/>
          </a:xfrm>
          <a:prstGeom prst="rect">
            <a:avLst/>
          </a:prstGeom>
          <a:noFill/>
        </p:spPr>
        <p:txBody>
          <a:bodyPr wrap="none" rtlCol="0">
            <a:spAutoFit/>
          </a:bodyPr>
          <a:lstStyle/>
          <a:p>
            <a:r>
              <a:rPr lang="en-GB" sz="2400" dirty="0"/>
              <a:t>Amnesia (2010)</a:t>
            </a:r>
          </a:p>
        </p:txBody>
      </p:sp>
      <p:sp>
        <p:nvSpPr>
          <p:cNvPr id="10" name="TextBox 9"/>
          <p:cNvSpPr txBox="1"/>
          <p:nvPr/>
        </p:nvSpPr>
        <p:spPr>
          <a:xfrm>
            <a:off x="8356697" y="1865266"/>
            <a:ext cx="2997103" cy="461665"/>
          </a:xfrm>
          <a:prstGeom prst="rect">
            <a:avLst/>
          </a:prstGeom>
          <a:noFill/>
        </p:spPr>
        <p:txBody>
          <a:bodyPr wrap="none" rtlCol="0">
            <a:spAutoFit/>
          </a:bodyPr>
          <a:lstStyle/>
          <a:p>
            <a:r>
              <a:rPr lang="en-GB" sz="2400" dirty="0"/>
              <a:t>Stranger Things (2016)</a:t>
            </a: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14392" y="2326931"/>
            <a:ext cx="2132429" cy="3158837"/>
          </a:xfrm>
          <a:prstGeom prst="rect">
            <a:avLst/>
          </a:prstGeom>
        </p:spPr>
      </p:pic>
    </p:spTree>
    <p:extLst>
      <p:ext uri="{BB962C8B-B14F-4D97-AF65-F5344CB8AC3E}">
        <p14:creationId xmlns:p14="http://schemas.microsoft.com/office/powerpoint/2010/main" val="1420457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D80B-AC11-431D-B1B8-4B7F2171E036}"/>
              </a:ext>
            </a:extLst>
          </p:cNvPr>
          <p:cNvSpPr>
            <a:spLocks noGrp="1"/>
          </p:cNvSpPr>
          <p:nvPr>
            <p:ph type="title"/>
          </p:nvPr>
        </p:nvSpPr>
        <p:spPr/>
        <p:txBody>
          <a:bodyPr/>
          <a:lstStyle/>
          <a:p>
            <a:r>
              <a:rPr lang="en-GB" dirty="0"/>
              <a:t>Aesthetics and Audio</a:t>
            </a:r>
          </a:p>
        </p:txBody>
      </p:sp>
      <p:sp>
        <p:nvSpPr>
          <p:cNvPr id="3" name="Content Placeholder 2">
            <a:extLst>
              <a:ext uri="{FF2B5EF4-FFF2-40B4-BE49-F238E27FC236}">
                <a16:creationId xmlns:a16="http://schemas.microsoft.com/office/drawing/2014/main" id="{4198E4E8-C6C8-4BC3-8FD9-3AFD29B40926}"/>
              </a:ext>
            </a:extLst>
          </p:cNvPr>
          <p:cNvSpPr>
            <a:spLocks noGrp="1"/>
          </p:cNvSpPr>
          <p:nvPr>
            <p:ph idx="1"/>
          </p:nvPr>
        </p:nvSpPr>
        <p:spPr>
          <a:xfrm>
            <a:off x="838200" y="1825625"/>
            <a:ext cx="4789516" cy="4351338"/>
          </a:xfrm>
        </p:spPr>
        <p:txBody>
          <a:bodyPr>
            <a:normAutofit/>
          </a:bodyPr>
          <a:lstStyle/>
          <a:p>
            <a:r>
              <a:rPr lang="en-GB" sz="2800" dirty="0"/>
              <a:t>Lovecraft mixed with 80s</a:t>
            </a:r>
          </a:p>
          <a:p>
            <a:r>
              <a:rPr lang="en-GB" sz="2800" dirty="0"/>
              <a:t>Dark visuals with eerie details</a:t>
            </a:r>
          </a:p>
          <a:p>
            <a:r>
              <a:rPr lang="en-GB" sz="2800" dirty="0"/>
              <a:t>Audio is haunting and minimal most times</a:t>
            </a:r>
          </a:p>
          <a:p>
            <a:r>
              <a:rPr lang="en-GB" sz="2800" dirty="0"/>
              <a:t>Dark ambiance will be eerie with little music </a:t>
            </a:r>
          </a:p>
          <a:p>
            <a:r>
              <a:rPr lang="en-GB" sz="2800" dirty="0"/>
              <a:t>Synth-bass style music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420" y="2174148"/>
            <a:ext cx="5156380" cy="2896435"/>
          </a:xfrm>
          <a:prstGeom prst="rect">
            <a:avLst/>
          </a:prstGeom>
        </p:spPr>
      </p:pic>
    </p:spTree>
    <p:extLst>
      <p:ext uri="{BB962C8B-B14F-4D97-AF65-F5344CB8AC3E}">
        <p14:creationId xmlns:p14="http://schemas.microsoft.com/office/powerpoint/2010/main" val="3022569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804</TotalTime>
  <Words>741</Words>
  <Application>Microsoft Office PowerPoint</Application>
  <PresentationFormat>Widescreen</PresentationFormat>
  <Paragraphs>102</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Calisto MT</vt:lpstr>
      <vt:lpstr>Trebuchet MS</vt:lpstr>
      <vt:lpstr>Wingdings 2</vt:lpstr>
      <vt:lpstr>Slate</vt:lpstr>
      <vt:lpstr>PowerPoint Presentation</vt:lpstr>
      <vt:lpstr>Desdemona’s Library USPs</vt:lpstr>
      <vt:lpstr>Story Concept</vt:lpstr>
      <vt:lpstr>Game Mechanics</vt:lpstr>
      <vt:lpstr>Gameplay Loop</vt:lpstr>
      <vt:lpstr>Animation Inspiration</vt:lpstr>
      <vt:lpstr>Example Mechanics</vt:lpstr>
      <vt:lpstr>Inspiration</vt:lpstr>
      <vt:lpstr>Aesthetics and Audio</vt:lpstr>
      <vt:lpstr>Moodboards</vt:lpstr>
      <vt:lpstr>Market Research</vt:lpstr>
      <vt:lpstr>Thank You For Listening!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Library</dc:title>
  <dc:creator>Kyle Shepherd</dc:creator>
  <cp:lastModifiedBy>Kyle Shepherd</cp:lastModifiedBy>
  <cp:revision>68</cp:revision>
  <dcterms:created xsi:type="dcterms:W3CDTF">2017-10-20T19:07:20Z</dcterms:created>
  <dcterms:modified xsi:type="dcterms:W3CDTF">2017-10-24T19:41:14Z</dcterms:modified>
</cp:coreProperties>
</file>